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5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303" r:id="rId42"/>
    <p:sldId id="295" r:id="rId43"/>
    <p:sldId id="296" r:id="rId44"/>
    <p:sldId id="297" r:id="rId45"/>
    <p:sldId id="298" r:id="rId46"/>
    <p:sldId id="299" r:id="rId47"/>
    <p:sldId id="300" r:id="rId48"/>
    <p:sldId id="301" r:id="rId49"/>
  </p:sldIdLst>
  <p:sldSz cx="9144000" cy="5143500" type="screen16x9"/>
  <p:notesSz cx="6858000" cy="9144000"/>
  <p:embeddedFontLst>
    <p:embeddedFont>
      <p:font typeface="Muli" panose="020B0604020202020204" charset="0"/>
      <p:regular r:id="rId51"/>
      <p:italic r:id="rId52"/>
    </p:embeddedFont>
    <p:embeddedFont>
      <p:font typeface="Nixie One" panose="020B0604020202020204" charset="0"/>
      <p:regular r:id="rId5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68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3.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font" Target="fonts/font1.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4779813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9"/>
        <p:cNvGrpSpPr/>
        <p:nvPr/>
      </p:nvGrpSpPr>
      <p:grpSpPr>
        <a:xfrm>
          <a:off x="0" y="0"/>
          <a:ext cx="0" cy="0"/>
          <a:chOff x="0" y="0"/>
          <a:chExt cx="0" cy="0"/>
        </a:xfrm>
      </p:grpSpPr>
      <p:sp>
        <p:nvSpPr>
          <p:cNvPr id="1450" name="Shape 14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1" name="Shape 14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0944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Shape 15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0" name="Shape 15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916768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Shape 15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16" name="Shape 15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48096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3"/>
        <p:cNvGrpSpPr/>
        <p:nvPr/>
      </p:nvGrpSpPr>
      <p:grpSpPr>
        <a:xfrm>
          <a:off x="0" y="0"/>
          <a:ext cx="0" cy="0"/>
          <a:chOff x="0" y="0"/>
          <a:chExt cx="0" cy="0"/>
        </a:xfrm>
      </p:grpSpPr>
      <p:sp>
        <p:nvSpPr>
          <p:cNvPr id="1524" name="Shape 15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5" name="Shape 15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8232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Shape 15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1" name="Shape 15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1345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7"/>
        <p:cNvGrpSpPr/>
        <p:nvPr/>
      </p:nvGrpSpPr>
      <p:grpSpPr>
        <a:xfrm>
          <a:off x="0" y="0"/>
          <a:ext cx="0" cy="0"/>
          <a:chOff x="0" y="0"/>
          <a:chExt cx="0" cy="0"/>
        </a:xfrm>
      </p:grpSpPr>
      <p:sp>
        <p:nvSpPr>
          <p:cNvPr id="1538" name="Shape 15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9" name="Shape 15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56773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Shape 15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46" name="Shape 15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292693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Shape 15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54" name="Shape 155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47773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Shape 15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0" name="Shape 15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70707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Shape 15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7" name="Shape 156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60552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1"/>
        <p:cNvGrpSpPr/>
        <p:nvPr/>
      </p:nvGrpSpPr>
      <p:grpSpPr>
        <a:xfrm>
          <a:off x="0" y="0"/>
          <a:ext cx="0" cy="0"/>
          <a:chOff x="0" y="0"/>
          <a:chExt cx="0" cy="0"/>
        </a:xfrm>
      </p:grpSpPr>
      <p:sp>
        <p:nvSpPr>
          <p:cNvPr id="1572" name="Shape 15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3" name="Shape 15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87905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6"/>
        <p:cNvGrpSpPr/>
        <p:nvPr/>
      </p:nvGrpSpPr>
      <p:grpSpPr>
        <a:xfrm>
          <a:off x="0" y="0"/>
          <a:ext cx="0" cy="0"/>
          <a:chOff x="0" y="0"/>
          <a:chExt cx="0" cy="0"/>
        </a:xfrm>
      </p:grpSpPr>
      <p:sp>
        <p:nvSpPr>
          <p:cNvPr id="1457" name="Shape 14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8" name="Shape 14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546013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Shape 1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0" name="Shape 15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446467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Shape 158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6" name="Shape 15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93135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1"/>
        <p:cNvGrpSpPr/>
        <p:nvPr/>
      </p:nvGrpSpPr>
      <p:grpSpPr>
        <a:xfrm>
          <a:off x="0" y="0"/>
          <a:ext cx="0" cy="0"/>
          <a:chOff x="0" y="0"/>
          <a:chExt cx="0" cy="0"/>
        </a:xfrm>
      </p:grpSpPr>
      <p:sp>
        <p:nvSpPr>
          <p:cNvPr id="1592" name="Shape 15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3" name="Shape 159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727596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Shape 15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99" name="Shape 15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242694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6"/>
        <p:cNvGrpSpPr/>
        <p:nvPr/>
      </p:nvGrpSpPr>
      <p:grpSpPr>
        <a:xfrm>
          <a:off x="0" y="0"/>
          <a:ext cx="0" cy="0"/>
          <a:chOff x="0" y="0"/>
          <a:chExt cx="0" cy="0"/>
        </a:xfrm>
      </p:grpSpPr>
      <p:sp>
        <p:nvSpPr>
          <p:cNvPr id="1607" name="Shape 16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8" name="Shape 16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826632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Shape 16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6" name="Shape 16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379456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Shape 16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4" name="Shape 16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915930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Shape 16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0" name="Shape 164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10405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7"/>
        <p:cNvGrpSpPr/>
        <p:nvPr/>
      </p:nvGrpSpPr>
      <p:grpSpPr>
        <a:xfrm>
          <a:off x="0" y="0"/>
          <a:ext cx="0" cy="0"/>
          <a:chOff x="0" y="0"/>
          <a:chExt cx="0" cy="0"/>
        </a:xfrm>
      </p:grpSpPr>
      <p:sp>
        <p:nvSpPr>
          <p:cNvPr id="1648" name="Shape 16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9" name="Shape 16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388825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4"/>
        <p:cNvGrpSpPr/>
        <p:nvPr/>
      </p:nvGrpSpPr>
      <p:grpSpPr>
        <a:xfrm>
          <a:off x="0" y="0"/>
          <a:ext cx="0" cy="0"/>
          <a:chOff x="0" y="0"/>
          <a:chExt cx="0" cy="0"/>
        </a:xfrm>
      </p:grpSpPr>
      <p:sp>
        <p:nvSpPr>
          <p:cNvPr id="1655" name="Shape 16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6" name="Shape 16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31617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2"/>
        <p:cNvGrpSpPr/>
        <p:nvPr/>
      </p:nvGrpSpPr>
      <p:grpSpPr>
        <a:xfrm>
          <a:off x="0" y="0"/>
          <a:ext cx="0" cy="0"/>
          <a:chOff x="0" y="0"/>
          <a:chExt cx="0" cy="0"/>
        </a:xfrm>
      </p:grpSpPr>
      <p:sp>
        <p:nvSpPr>
          <p:cNvPr id="1463" name="Shape 14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4" name="Shape 14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693137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0"/>
        <p:cNvGrpSpPr/>
        <p:nvPr/>
      </p:nvGrpSpPr>
      <p:grpSpPr>
        <a:xfrm>
          <a:off x="0" y="0"/>
          <a:ext cx="0" cy="0"/>
          <a:chOff x="0" y="0"/>
          <a:chExt cx="0" cy="0"/>
        </a:xfrm>
      </p:grpSpPr>
      <p:sp>
        <p:nvSpPr>
          <p:cNvPr id="1661" name="Shape 16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62" name="Shape 16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0384964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2"/>
        <p:cNvGrpSpPr/>
        <p:nvPr/>
      </p:nvGrpSpPr>
      <p:grpSpPr>
        <a:xfrm>
          <a:off x="0" y="0"/>
          <a:ext cx="0" cy="0"/>
          <a:chOff x="0" y="0"/>
          <a:chExt cx="0" cy="0"/>
        </a:xfrm>
      </p:grpSpPr>
      <p:sp>
        <p:nvSpPr>
          <p:cNvPr id="1673" name="Shape 16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74" name="Shape 16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840136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Shape 16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2" name="Shape 16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94327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Shape 16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8" name="Shape 16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275290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5"/>
        <p:cNvGrpSpPr/>
        <p:nvPr/>
      </p:nvGrpSpPr>
      <p:grpSpPr>
        <a:xfrm>
          <a:off x="0" y="0"/>
          <a:ext cx="0" cy="0"/>
          <a:chOff x="0" y="0"/>
          <a:chExt cx="0" cy="0"/>
        </a:xfrm>
      </p:grpSpPr>
      <p:sp>
        <p:nvSpPr>
          <p:cNvPr id="1696" name="Shape 16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7" name="Shape 16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624079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Shape 17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4" name="Shape 17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7650388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8"/>
        <p:cNvGrpSpPr/>
        <p:nvPr/>
      </p:nvGrpSpPr>
      <p:grpSpPr>
        <a:xfrm>
          <a:off x="0" y="0"/>
          <a:ext cx="0" cy="0"/>
          <a:chOff x="0" y="0"/>
          <a:chExt cx="0" cy="0"/>
        </a:xfrm>
      </p:grpSpPr>
      <p:sp>
        <p:nvSpPr>
          <p:cNvPr id="1709" name="Shape 17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0" name="Shape 17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4989851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4"/>
        <p:cNvGrpSpPr/>
        <p:nvPr/>
      </p:nvGrpSpPr>
      <p:grpSpPr>
        <a:xfrm>
          <a:off x="0" y="0"/>
          <a:ext cx="0" cy="0"/>
          <a:chOff x="0" y="0"/>
          <a:chExt cx="0" cy="0"/>
        </a:xfrm>
      </p:grpSpPr>
      <p:sp>
        <p:nvSpPr>
          <p:cNvPr id="1715" name="Shape 17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6" name="Shape 17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20291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Shape 1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5" name="Shape 17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7877589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9"/>
        <p:cNvGrpSpPr/>
        <p:nvPr/>
      </p:nvGrpSpPr>
      <p:grpSpPr>
        <a:xfrm>
          <a:off x="0" y="0"/>
          <a:ext cx="0" cy="0"/>
          <a:chOff x="0" y="0"/>
          <a:chExt cx="0" cy="0"/>
        </a:xfrm>
      </p:grpSpPr>
      <p:sp>
        <p:nvSpPr>
          <p:cNvPr id="1730" name="Shape 17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31" name="Shape 17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044145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8"/>
        <p:cNvGrpSpPr/>
        <p:nvPr/>
      </p:nvGrpSpPr>
      <p:grpSpPr>
        <a:xfrm>
          <a:off x="0" y="0"/>
          <a:ext cx="0" cy="0"/>
          <a:chOff x="0" y="0"/>
          <a:chExt cx="0" cy="0"/>
        </a:xfrm>
      </p:grpSpPr>
      <p:sp>
        <p:nvSpPr>
          <p:cNvPr id="1469" name="Shape 14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0" name="Shape 14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22188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4"/>
        <p:cNvGrpSpPr/>
        <p:nvPr/>
      </p:nvGrpSpPr>
      <p:grpSpPr>
        <a:xfrm>
          <a:off x="0" y="0"/>
          <a:ext cx="0" cy="0"/>
          <a:chOff x="0" y="0"/>
          <a:chExt cx="0" cy="0"/>
        </a:xfrm>
      </p:grpSpPr>
      <p:sp>
        <p:nvSpPr>
          <p:cNvPr id="1745" name="Shape 17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6" name="Shape 174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260465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3"/>
        <p:cNvGrpSpPr/>
        <p:nvPr/>
      </p:nvGrpSpPr>
      <p:grpSpPr>
        <a:xfrm>
          <a:off x="0" y="0"/>
          <a:ext cx="0" cy="0"/>
          <a:chOff x="0" y="0"/>
          <a:chExt cx="0" cy="0"/>
        </a:xfrm>
      </p:grpSpPr>
      <p:sp>
        <p:nvSpPr>
          <p:cNvPr id="1744" name="Shape 17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5" name="Shape 174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41644439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9"/>
        <p:cNvGrpSpPr/>
        <p:nvPr/>
      </p:nvGrpSpPr>
      <p:grpSpPr>
        <a:xfrm>
          <a:off x="0" y="0"/>
          <a:ext cx="0" cy="0"/>
          <a:chOff x="0" y="0"/>
          <a:chExt cx="0" cy="0"/>
        </a:xfrm>
      </p:grpSpPr>
      <p:sp>
        <p:nvSpPr>
          <p:cNvPr id="1750" name="Shape 17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1" name="Shape 175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274423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Shape 17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8" name="Shape 17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8395128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2"/>
        <p:cNvGrpSpPr/>
        <p:nvPr/>
      </p:nvGrpSpPr>
      <p:grpSpPr>
        <a:xfrm>
          <a:off x="0" y="0"/>
          <a:ext cx="0" cy="0"/>
          <a:chOff x="0" y="0"/>
          <a:chExt cx="0" cy="0"/>
        </a:xfrm>
      </p:grpSpPr>
      <p:sp>
        <p:nvSpPr>
          <p:cNvPr id="1763" name="Shape 17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4" name="Shape 17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609411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Shape 17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1" name="Shape 17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092934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5"/>
        <p:cNvGrpSpPr/>
        <p:nvPr/>
      </p:nvGrpSpPr>
      <p:grpSpPr>
        <a:xfrm>
          <a:off x="0" y="0"/>
          <a:ext cx="0" cy="0"/>
          <a:chOff x="0" y="0"/>
          <a:chExt cx="0" cy="0"/>
        </a:xfrm>
      </p:grpSpPr>
      <p:sp>
        <p:nvSpPr>
          <p:cNvPr id="1776" name="Shape 17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7" name="Shape 17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193339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1"/>
        <p:cNvGrpSpPr/>
        <p:nvPr/>
      </p:nvGrpSpPr>
      <p:grpSpPr>
        <a:xfrm>
          <a:off x="0" y="0"/>
          <a:ext cx="0" cy="0"/>
          <a:chOff x="0" y="0"/>
          <a:chExt cx="0" cy="0"/>
        </a:xfrm>
      </p:grpSpPr>
      <p:sp>
        <p:nvSpPr>
          <p:cNvPr id="1782" name="Shape 17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83" name="Shape 17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861788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4"/>
        <p:cNvGrpSpPr/>
        <p:nvPr/>
      </p:nvGrpSpPr>
      <p:grpSpPr>
        <a:xfrm>
          <a:off x="0" y="0"/>
          <a:ext cx="0" cy="0"/>
          <a:chOff x="0" y="0"/>
          <a:chExt cx="0" cy="0"/>
        </a:xfrm>
      </p:grpSpPr>
      <p:sp>
        <p:nvSpPr>
          <p:cNvPr id="1475" name="Shape 14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76" name="Shape 14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15292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Shape 14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3" name="Shape 14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979750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7"/>
        <p:cNvGrpSpPr/>
        <p:nvPr/>
      </p:nvGrpSpPr>
      <p:grpSpPr>
        <a:xfrm>
          <a:off x="0" y="0"/>
          <a:ext cx="0" cy="0"/>
          <a:chOff x="0" y="0"/>
          <a:chExt cx="0" cy="0"/>
        </a:xfrm>
      </p:grpSpPr>
      <p:sp>
        <p:nvSpPr>
          <p:cNvPr id="1488" name="Shape 14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89" name="Shape 14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30885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Shape 14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6" name="Shape 14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765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2"/>
        <p:cNvGrpSpPr/>
        <p:nvPr/>
      </p:nvGrpSpPr>
      <p:grpSpPr>
        <a:xfrm>
          <a:off x="0" y="0"/>
          <a:ext cx="0" cy="0"/>
          <a:chOff x="0" y="0"/>
          <a:chExt cx="0" cy="0"/>
        </a:xfrm>
      </p:grpSpPr>
      <p:sp>
        <p:nvSpPr>
          <p:cNvPr id="1503" name="Shape 15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4" name="Shape 15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7242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1400175" y="1991825"/>
            <a:ext cx="6343500" cy="1159800"/>
          </a:xfrm>
          <a:prstGeom prst="rect">
            <a:avLst/>
          </a:prstGeom>
        </p:spPr>
        <p:txBody>
          <a:bodyPr lIns="91425" tIns="91425" rIns="91425" bIns="91425" anchor="ctr"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grpSp>
        <p:nvGrpSpPr>
          <p:cNvPr id="55" name="Shape 55"/>
          <p:cNvGrpSpPr/>
          <p:nvPr/>
        </p:nvGrpSpPr>
        <p:grpSpPr>
          <a:xfrm rot="10800000" flipH="1">
            <a:off x="3692750" y="38248"/>
            <a:ext cx="1758132" cy="1523096"/>
            <a:chOff x="4088875" y="1431100"/>
            <a:chExt cx="3293000" cy="2852775"/>
          </a:xfrm>
        </p:grpSpPr>
        <p:sp>
          <p:nvSpPr>
            <p:cNvPr id="56" name="Shape 56"/>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59" name="Shape 59"/>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69" name="Shape 69"/>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70" name="Shape 70"/>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91" name="Shape 91"/>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96" name="Shape 96"/>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00" name="Shape 100"/>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01" name="Shape 101"/>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03" name="Shape 103"/>
          <p:cNvSpPr/>
          <p:nvPr/>
        </p:nvSpPr>
        <p:spPr>
          <a:xfrm rot="10800000" flipH="1">
            <a:off x="2809875" y="-172875"/>
            <a:ext cx="1111500" cy="962400"/>
          </a:xfrm>
          <a:prstGeom prst="hexagon">
            <a:avLst>
              <a:gd name="adj" fmla="val 28678"/>
              <a:gd name="vf" fmla="val 115470"/>
            </a:avLst>
          </a:prstGeom>
          <a:noFill/>
          <a:ln w="19050"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 name="Shape 104"/>
          <p:cNvSpPr/>
          <p:nvPr/>
        </p:nvSpPr>
        <p:spPr>
          <a:xfrm rot="10800000" flipH="1">
            <a:off x="3602723" y="1360109"/>
            <a:ext cx="493800" cy="4275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5" name="Shape 105"/>
          <p:cNvSpPr/>
          <p:nvPr/>
        </p:nvSpPr>
        <p:spPr>
          <a:xfrm rot="10800000" flipH="1">
            <a:off x="5278914" y="855278"/>
            <a:ext cx="944700" cy="818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6" name="Shape 106"/>
          <p:cNvSpPr/>
          <p:nvPr/>
        </p:nvSpPr>
        <p:spPr>
          <a:xfrm rot="10800000" flipH="1">
            <a:off x="5365798" y="352324"/>
            <a:ext cx="493800" cy="4272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107" name="Shape 107"/>
          <p:cNvGrpSpPr/>
          <p:nvPr/>
        </p:nvGrpSpPr>
        <p:grpSpPr>
          <a:xfrm>
            <a:off x="5549153" y="1029780"/>
            <a:ext cx="404640" cy="374058"/>
            <a:chOff x="5975075" y="2327500"/>
            <a:chExt cx="420100" cy="388350"/>
          </a:xfrm>
        </p:grpSpPr>
        <p:sp>
          <p:nvSpPr>
            <p:cNvPr id="108" name="Shape 108"/>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9" name="Shape 109"/>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10" name="Shape 110"/>
          <p:cNvSpPr/>
          <p:nvPr/>
        </p:nvSpPr>
        <p:spPr>
          <a:xfrm>
            <a:off x="3253021" y="113273"/>
            <a:ext cx="225084" cy="389963"/>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111" name="Shape 111"/>
          <p:cNvGrpSpPr/>
          <p:nvPr/>
        </p:nvGrpSpPr>
        <p:grpSpPr>
          <a:xfrm>
            <a:off x="4380526" y="515192"/>
            <a:ext cx="382958" cy="607110"/>
            <a:chOff x="6718575" y="2318625"/>
            <a:chExt cx="256950" cy="407375"/>
          </a:xfrm>
        </p:grpSpPr>
        <p:sp>
          <p:nvSpPr>
            <p:cNvPr id="112" name="Shape 11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 name="Shape 11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4" name="Shape 11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5" name="Shape 11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6" name="Shape 11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7" name="Shape 11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8" name="Shape 11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 name="Shape 11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20" name="Shape 120"/>
          <p:cNvGrpSpPr/>
          <p:nvPr/>
        </p:nvGrpSpPr>
        <p:grpSpPr>
          <a:xfrm>
            <a:off x="3199463" y="902958"/>
            <a:ext cx="395017" cy="403296"/>
            <a:chOff x="3951850" y="2985350"/>
            <a:chExt cx="407950" cy="416500"/>
          </a:xfrm>
        </p:grpSpPr>
        <p:sp>
          <p:nvSpPr>
            <p:cNvPr id="121" name="Shape 12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2" name="Shape 12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3" name="Shape 12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4" name="Shape 12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25" name="Shape 125"/>
          <p:cNvGrpSpPr/>
          <p:nvPr/>
        </p:nvGrpSpPr>
        <p:grpSpPr>
          <a:xfrm rot="10800000" flipH="1">
            <a:off x="3920311" y="3981675"/>
            <a:ext cx="1303376" cy="1127987"/>
            <a:chOff x="238125" y="1431100"/>
            <a:chExt cx="3296350" cy="2852775"/>
          </a:xfrm>
        </p:grpSpPr>
        <p:sp>
          <p:nvSpPr>
            <p:cNvPr id="126" name="Shape 126"/>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27" name="Shape 127"/>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28" name="Shape 128"/>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29" name="Shape 129"/>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30" name="Shape 130"/>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49" name="Shape 149"/>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50" name="Shape 150"/>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51" name="Shape 151"/>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53" name="Shape 153"/>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54" name="Shape 154"/>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56" name="Shape 156"/>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60" name="Shape 160"/>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61" name="Shape 161"/>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64" name="Shape 164"/>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65" name="Shape 165"/>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66" name="Shape 166"/>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68" name="Shape 168"/>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69" name="Shape 169"/>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71" name="Shape 171"/>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72" name="Shape 172"/>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76" name="Shape 176"/>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79" name="Shape 179"/>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80" name="Shape 180"/>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84" name="Shape 184"/>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85" name="Shape 185"/>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86" name="Shape 186"/>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87" name="Shape 187"/>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89" name="Shape 189"/>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90" name="Shape 190"/>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92" name="Shape 192"/>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93" name="Shape 193"/>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97" name="Shape 197"/>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202" name="Shape 202"/>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203" name="Shape 203"/>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204" name="Shape 204"/>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206" name="Shape 206"/>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207" name="Shape 207"/>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208" name="Shape 208"/>
          <p:cNvSpPr/>
          <p:nvPr/>
        </p:nvSpPr>
        <p:spPr>
          <a:xfrm rot="10800000" flipH="1">
            <a:off x="5010533" y="4576647"/>
            <a:ext cx="1032900" cy="894600"/>
          </a:xfrm>
          <a:prstGeom prst="hexagon">
            <a:avLst>
              <a:gd name="adj" fmla="val 28678"/>
              <a:gd name="vf" fmla="val 115470"/>
            </a:avLst>
          </a:prstGeom>
          <a:noFill/>
          <a:ln w="19050"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9" name="Shape 209"/>
          <p:cNvSpPr/>
          <p:nvPr/>
        </p:nvSpPr>
        <p:spPr>
          <a:xfrm rot="10800000" flipH="1">
            <a:off x="5133679" y="4056450"/>
            <a:ext cx="540000" cy="4674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210" name="Shape 210"/>
          <p:cNvSpPr/>
          <p:nvPr/>
        </p:nvSpPr>
        <p:spPr>
          <a:xfrm rot="10800000" flipH="1">
            <a:off x="3101709" y="3629719"/>
            <a:ext cx="1032900" cy="8940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11" name="Shape 211"/>
          <p:cNvSpPr/>
          <p:nvPr/>
        </p:nvSpPr>
        <p:spPr>
          <a:xfrm rot="10800000" flipH="1">
            <a:off x="3530384" y="4576661"/>
            <a:ext cx="452100" cy="3912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2" name="Shape 212"/>
          <p:cNvSpPr/>
          <p:nvPr/>
        </p:nvSpPr>
        <p:spPr>
          <a:xfrm>
            <a:off x="5370704" y="4867760"/>
            <a:ext cx="312502" cy="312484"/>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213" name="Shape 213"/>
          <p:cNvGrpSpPr/>
          <p:nvPr/>
        </p:nvGrpSpPr>
        <p:grpSpPr>
          <a:xfrm>
            <a:off x="5772008" y="4056440"/>
            <a:ext cx="573942" cy="550550"/>
            <a:chOff x="5241175" y="4959100"/>
            <a:chExt cx="539775" cy="517775"/>
          </a:xfrm>
        </p:grpSpPr>
        <p:sp>
          <p:nvSpPr>
            <p:cNvPr id="214" name="Shape 214"/>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220" name="Shape 220"/>
          <p:cNvSpPr/>
          <p:nvPr/>
        </p:nvSpPr>
        <p:spPr>
          <a:xfrm>
            <a:off x="3429208" y="3904791"/>
            <a:ext cx="377838" cy="343684"/>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ubtitle">
    <p:spTree>
      <p:nvGrpSpPr>
        <p:cNvPr id="1" name="Shape 221"/>
        <p:cNvGrpSpPr/>
        <p:nvPr/>
      </p:nvGrpSpPr>
      <p:grpSpPr>
        <a:xfrm>
          <a:off x="0" y="0"/>
          <a:ext cx="0" cy="0"/>
          <a:chOff x="0" y="0"/>
          <a:chExt cx="0" cy="0"/>
        </a:xfrm>
      </p:grpSpPr>
      <p:sp>
        <p:nvSpPr>
          <p:cNvPr id="222" name="Shape 222"/>
          <p:cNvSpPr txBox="1">
            <a:spLocks noGrp="1"/>
          </p:cNvSpPr>
          <p:nvPr>
            <p:ph type="ctrTitle"/>
          </p:nvPr>
        </p:nvSpPr>
        <p:spPr>
          <a:xfrm>
            <a:off x="2743200" y="1735750"/>
            <a:ext cx="5638800" cy="1159800"/>
          </a:xfrm>
          <a:prstGeom prst="rect">
            <a:avLst/>
          </a:prstGeom>
        </p:spPr>
        <p:txBody>
          <a:bodyPr lIns="91425" tIns="91425" rIns="91425" bIns="91425" anchor="b" anchorCtr="0"/>
          <a:lstStyle>
            <a:lvl1pPr lvl="0" rtl="0">
              <a:spcBef>
                <a:spcPts val="0"/>
              </a:spcBef>
              <a:buSzPct val="100000"/>
              <a:defRPr sz="3600"/>
            </a:lvl1pPr>
            <a:lvl2pPr lvl="1" rtl="0">
              <a:spcBef>
                <a:spcPts val="0"/>
              </a:spcBef>
              <a:buSzPct val="100000"/>
              <a:defRPr sz="3600"/>
            </a:lvl2pPr>
            <a:lvl3pPr lvl="2" rtl="0">
              <a:spcBef>
                <a:spcPts val="0"/>
              </a:spcBef>
              <a:buSzPct val="100000"/>
              <a:defRPr sz="3600"/>
            </a:lvl3pPr>
            <a:lvl4pPr lvl="3" rtl="0">
              <a:spcBef>
                <a:spcPts val="0"/>
              </a:spcBef>
              <a:buSzPct val="100000"/>
              <a:defRPr sz="3600"/>
            </a:lvl4pPr>
            <a:lvl5pPr lvl="4" rtl="0">
              <a:spcBef>
                <a:spcPts val="0"/>
              </a:spcBef>
              <a:buSzPct val="100000"/>
              <a:defRPr sz="3600"/>
            </a:lvl5pPr>
            <a:lvl6pPr lvl="5" rtl="0">
              <a:spcBef>
                <a:spcPts val="0"/>
              </a:spcBef>
              <a:buSzPct val="100000"/>
              <a:defRPr sz="3600"/>
            </a:lvl6pPr>
            <a:lvl7pPr lvl="6" rtl="0">
              <a:spcBef>
                <a:spcPts val="0"/>
              </a:spcBef>
              <a:buSzPct val="100000"/>
              <a:defRPr sz="3600"/>
            </a:lvl7pPr>
            <a:lvl8pPr lvl="7" rtl="0">
              <a:spcBef>
                <a:spcPts val="0"/>
              </a:spcBef>
              <a:buSzPct val="100000"/>
              <a:defRPr sz="3600"/>
            </a:lvl8pPr>
            <a:lvl9pPr lvl="8" rtl="0">
              <a:spcBef>
                <a:spcPts val="0"/>
              </a:spcBef>
              <a:buSzPct val="100000"/>
              <a:defRPr sz="3600"/>
            </a:lvl9pPr>
          </a:lstStyle>
          <a:p>
            <a:endParaRPr/>
          </a:p>
        </p:txBody>
      </p:sp>
      <p:sp>
        <p:nvSpPr>
          <p:cNvPr id="223" name="Shape 223"/>
          <p:cNvSpPr txBox="1">
            <a:spLocks noGrp="1"/>
          </p:cNvSpPr>
          <p:nvPr>
            <p:ph type="subTitle" idx="1"/>
          </p:nvPr>
        </p:nvSpPr>
        <p:spPr>
          <a:xfrm>
            <a:off x="2743200" y="2821004"/>
            <a:ext cx="5696100" cy="784800"/>
          </a:xfrm>
          <a:prstGeom prst="rect">
            <a:avLst/>
          </a:prstGeom>
        </p:spPr>
        <p:txBody>
          <a:bodyPr lIns="91425" tIns="91425" rIns="91425" bIns="91425" anchor="t" anchorCtr="0"/>
          <a:lstStyle>
            <a:lvl1pPr lvl="0" rtl="0">
              <a:spcBef>
                <a:spcPts val="0"/>
              </a:spcBef>
              <a:buNone/>
              <a:defRPr/>
            </a:lvl1pPr>
            <a:lvl2pPr lvl="1" rtl="0">
              <a:spcBef>
                <a:spcPts val="0"/>
              </a:spcBef>
              <a:buNone/>
              <a:defRPr/>
            </a:lvl2pPr>
            <a:lvl3pPr lvl="2" rtl="0">
              <a:spcBef>
                <a:spcPts val="0"/>
              </a:spcBef>
              <a:buNone/>
              <a:defRPr/>
            </a:lvl3pPr>
            <a:lvl4pPr lvl="3" rtl="0">
              <a:spcBef>
                <a:spcPts val="0"/>
              </a:spcBef>
              <a:buNone/>
              <a:defRPr/>
            </a:lvl4pPr>
            <a:lvl5pPr lvl="4" rtl="0">
              <a:spcBef>
                <a:spcPts val="0"/>
              </a:spcBef>
              <a:buNone/>
              <a:defRPr/>
            </a:lvl5pPr>
            <a:lvl6pPr lvl="5" rtl="0">
              <a:spcBef>
                <a:spcPts val="0"/>
              </a:spcBef>
              <a:buNone/>
              <a:defRPr/>
            </a:lvl6pPr>
            <a:lvl7pPr lvl="6" rtl="0">
              <a:spcBef>
                <a:spcPts val="0"/>
              </a:spcBef>
              <a:buNone/>
              <a:defRPr/>
            </a:lvl7pPr>
            <a:lvl8pPr lvl="7" rtl="0">
              <a:spcBef>
                <a:spcPts val="0"/>
              </a:spcBef>
              <a:buNone/>
              <a:defRPr/>
            </a:lvl8pPr>
            <a:lvl9pPr lvl="8" rtl="0">
              <a:spcBef>
                <a:spcPts val="0"/>
              </a:spcBef>
              <a:buNone/>
              <a:defRPr/>
            </a:lvl9pPr>
          </a:lstStyle>
          <a:p>
            <a:endParaRPr/>
          </a:p>
        </p:txBody>
      </p:sp>
      <p:grpSp>
        <p:nvGrpSpPr>
          <p:cNvPr id="224" name="Shape 224"/>
          <p:cNvGrpSpPr/>
          <p:nvPr/>
        </p:nvGrpSpPr>
        <p:grpSpPr>
          <a:xfrm rot="10800000" flipH="1">
            <a:off x="421028" y="1677113"/>
            <a:ext cx="2064710" cy="1788689"/>
            <a:chOff x="4088875" y="1431100"/>
            <a:chExt cx="3293000" cy="2852775"/>
          </a:xfrm>
        </p:grpSpPr>
        <p:sp>
          <p:nvSpPr>
            <p:cNvPr id="225" name="Shape 225"/>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228" name="Shape 228"/>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231" name="Shape 231"/>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232" name="Shape 232"/>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233" name="Shape 233"/>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238" name="Shape 238"/>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242" name="Shape 242"/>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243" name="Shape 243"/>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244" name="Shape 244"/>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246" name="Shape 246"/>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247" name="Shape 247"/>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249" name="Shape 249"/>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250" name="Shape 250"/>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251" name="Shape 251"/>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253" name="Shape 253"/>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254" name="Shape 254"/>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256" name="Shape 256"/>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257" name="Shape 257"/>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258" name="Shape 258"/>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260" name="Shape 260"/>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261" name="Shape 261"/>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262" name="Shape 262"/>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266" name="Shape 266"/>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267" name="Shape 267"/>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271" name="Shape 271"/>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272" name="Shape 272"/>
          <p:cNvSpPr/>
          <p:nvPr/>
        </p:nvSpPr>
        <p:spPr>
          <a:xfrm rot="10800000" flipH="1">
            <a:off x="66674" y="3135425"/>
            <a:ext cx="819900" cy="7101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3" name="Shape 273"/>
          <p:cNvSpPr/>
          <p:nvPr/>
        </p:nvSpPr>
        <p:spPr>
          <a:xfrm rot="10800000" flipH="1">
            <a:off x="828674" y="3516550"/>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74" name="Shape 274"/>
          <p:cNvSpPr/>
          <p:nvPr/>
        </p:nvSpPr>
        <p:spPr>
          <a:xfrm rot="10800000" flipH="1">
            <a:off x="761999" y="877950"/>
            <a:ext cx="819900" cy="710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5" name="Shape 275"/>
          <p:cNvSpPr/>
          <p:nvPr/>
        </p:nvSpPr>
        <p:spPr>
          <a:xfrm rot="10800000" flipH="1">
            <a:off x="793851" y="4692801"/>
            <a:ext cx="517499" cy="4479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276" name="Shape 276"/>
          <p:cNvGrpSpPr/>
          <p:nvPr/>
        </p:nvGrpSpPr>
        <p:grpSpPr>
          <a:xfrm>
            <a:off x="996358" y="1070667"/>
            <a:ext cx="351203" cy="324660"/>
            <a:chOff x="5975075" y="2327500"/>
            <a:chExt cx="420100" cy="388350"/>
          </a:xfrm>
        </p:grpSpPr>
        <p:sp>
          <p:nvSpPr>
            <p:cNvPr id="277" name="Shape 277"/>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279" name="Shape 279"/>
          <p:cNvSpPr/>
          <p:nvPr/>
        </p:nvSpPr>
        <p:spPr>
          <a:xfrm>
            <a:off x="393600" y="334662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280" name="Shape 280"/>
          <p:cNvGrpSpPr/>
          <p:nvPr/>
        </p:nvGrpSpPr>
        <p:grpSpPr>
          <a:xfrm>
            <a:off x="305252" y="553855"/>
            <a:ext cx="247468" cy="392302"/>
            <a:chOff x="6718575" y="2318625"/>
            <a:chExt cx="256950" cy="407375"/>
          </a:xfrm>
        </p:grpSpPr>
        <p:sp>
          <p:nvSpPr>
            <p:cNvPr id="281" name="Shape 281"/>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89" name="Shape 289"/>
          <p:cNvGrpSpPr/>
          <p:nvPr/>
        </p:nvGrpSpPr>
        <p:grpSpPr>
          <a:xfrm>
            <a:off x="1419984" y="3634331"/>
            <a:ext cx="342881" cy="350068"/>
            <a:chOff x="3951850" y="2985350"/>
            <a:chExt cx="407950" cy="416500"/>
          </a:xfrm>
        </p:grpSpPr>
        <p:sp>
          <p:nvSpPr>
            <p:cNvPr id="290" name="Shape 290"/>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1" name="Shape 291"/>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2" name="Shape 292"/>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93" name="Shape 293"/>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94" name="Shape 294"/>
          <p:cNvGrpSpPr/>
          <p:nvPr/>
        </p:nvGrpSpPr>
        <p:grpSpPr>
          <a:xfrm rot="10800000" flipH="1">
            <a:off x="-88363" y="302261"/>
            <a:ext cx="1034724" cy="895486"/>
            <a:chOff x="238125" y="1431100"/>
            <a:chExt cx="3296350" cy="2852775"/>
          </a:xfrm>
        </p:grpSpPr>
        <p:sp>
          <p:nvSpPr>
            <p:cNvPr id="295" name="Shape 295"/>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296" name="Shape 296"/>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297" name="Shape 297"/>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298" name="Shape 298"/>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302" name="Shape 302"/>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303" name="Shape 303"/>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307" name="Shape 307"/>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308" name="Shape 308"/>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309" name="Shape 309"/>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310" name="Shape 310"/>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311" name="Shape 311"/>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312" name="Shape 312"/>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315" name="Shape 315"/>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316" name="Shape 316"/>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317" name="Shape 317"/>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318" name="Shape 318"/>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319" name="Shape 319"/>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321" name="Shape 321"/>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322" name="Shape 322"/>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323" name="Shape 323"/>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324" name="Shape 324"/>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325" name="Shape 325"/>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326" name="Shape 326"/>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327" name="Shape 327"/>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331" name="Shape 331"/>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332" name="Shape 332"/>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335" name="Shape 335"/>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336" name="Shape 336"/>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337" name="Shape 337"/>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338" name="Shape 338"/>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339" name="Shape 339"/>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340" name="Shape 340"/>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341" name="Shape 341"/>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342" name="Shape 342"/>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343" name="Shape 343"/>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356" name="Shape 356"/>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357" name="Shape 357"/>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358" name="Shape 358"/>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360" name="Shape 360"/>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361" name="Shape 361"/>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362" name="Shape 362"/>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363" name="Shape 363"/>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364" name="Shape 364"/>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369" name="Shape 369"/>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377" name="Shape 377"/>
          <p:cNvSpPr/>
          <p:nvPr/>
        </p:nvSpPr>
        <p:spPr>
          <a:xfrm rot="10800000" flipH="1">
            <a:off x="733424" y="3936025"/>
            <a:ext cx="819900" cy="7101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8" name="Shape 378"/>
          <p:cNvSpPr/>
          <p:nvPr/>
        </p:nvSpPr>
        <p:spPr>
          <a:xfrm rot="10800000" flipH="1">
            <a:off x="738524" y="100850"/>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rot="10800000" flipH="1">
            <a:off x="-291324" y="4148475"/>
            <a:ext cx="1182300" cy="10236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rot="10800000" flipH="1">
            <a:off x="420724" y="-65225"/>
            <a:ext cx="358800"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1" name="Shape 381"/>
          <p:cNvSpPr/>
          <p:nvPr/>
        </p:nvSpPr>
        <p:spPr>
          <a:xfrm>
            <a:off x="1019338" y="416705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382" name="Shape 382"/>
          <p:cNvGrpSpPr/>
          <p:nvPr/>
        </p:nvGrpSpPr>
        <p:grpSpPr>
          <a:xfrm>
            <a:off x="-50284" y="1452794"/>
            <a:ext cx="624843" cy="599376"/>
            <a:chOff x="5241175" y="4959100"/>
            <a:chExt cx="539775" cy="517775"/>
          </a:xfrm>
        </p:grpSpPr>
        <p:sp>
          <p:nvSpPr>
            <p:cNvPr id="383" name="Shape 383"/>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84" name="Shape 384"/>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85" name="Shape 385"/>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389" name="Shape 389"/>
          <p:cNvSpPr/>
          <p:nvPr/>
        </p:nvSpPr>
        <p:spPr>
          <a:xfrm>
            <a:off x="47198" y="4430470"/>
            <a:ext cx="505231" cy="459561"/>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Quote">
    <p:spTree>
      <p:nvGrpSpPr>
        <p:cNvPr id="1" name="Shape 390"/>
        <p:cNvGrpSpPr/>
        <p:nvPr/>
      </p:nvGrpSpPr>
      <p:grpSpPr>
        <a:xfrm>
          <a:off x="0" y="0"/>
          <a:ext cx="0" cy="0"/>
          <a:chOff x="0" y="0"/>
          <a:chExt cx="0" cy="0"/>
        </a:xfrm>
      </p:grpSpPr>
      <p:sp>
        <p:nvSpPr>
          <p:cNvPr id="391" name="Shape 391"/>
          <p:cNvSpPr txBox="1">
            <a:spLocks noGrp="1"/>
          </p:cNvSpPr>
          <p:nvPr>
            <p:ph type="body" idx="1"/>
          </p:nvPr>
        </p:nvSpPr>
        <p:spPr>
          <a:xfrm>
            <a:off x="2051200" y="2085600"/>
            <a:ext cx="6282300" cy="819900"/>
          </a:xfrm>
          <a:prstGeom prst="rect">
            <a:avLst/>
          </a:prstGeom>
        </p:spPr>
        <p:txBody>
          <a:bodyPr lIns="91425" tIns="91425" rIns="91425" bIns="91425" anchor="ctr" anchorCtr="0"/>
          <a:lstStyle>
            <a:lvl1pPr lvl="0" rtl="0">
              <a:spcBef>
                <a:spcPts val="0"/>
              </a:spcBef>
              <a:buSzPct val="100000"/>
              <a:buFont typeface="Nixie One"/>
              <a:defRPr sz="2400">
                <a:latin typeface="Nixie One"/>
                <a:ea typeface="Nixie One"/>
                <a:cs typeface="Nixie One"/>
                <a:sym typeface="Nixie One"/>
              </a:defRPr>
            </a:lvl1pPr>
            <a:lvl2pPr lvl="1" rtl="0">
              <a:spcBef>
                <a:spcPts val="0"/>
              </a:spcBef>
              <a:buSzPct val="100000"/>
              <a:buFont typeface="Nixie One"/>
              <a:defRPr sz="2400">
                <a:latin typeface="Nixie One"/>
                <a:ea typeface="Nixie One"/>
                <a:cs typeface="Nixie One"/>
                <a:sym typeface="Nixie One"/>
              </a:defRPr>
            </a:lvl2pPr>
            <a:lvl3pPr lvl="2" rtl="0">
              <a:spcBef>
                <a:spcPts val="0"/>
              </a:spcBef>
              <a:buSzPct val="100000"/>
              <a:buFont typeface="Nixie One"/>
              <a:defRPr sz="2400">
                <a:latin typeface="Nixie One"/>
                <a:ea typeface="Nixie One"/>
                <a:cs typeface="Nixie One"/>
                <a:sym typeface="Nixie One"/>
              </a:defRPr>
            </a:lvl3pPr>
            <a:lvl4pPr lvl="3" rtl="0">
              <a:spcBef>
                <a:spcPts val="0"/>
              </a:spcBef>
              <a:buSzPct val="100000"/>
              <a:buFont typeface="Nixie One"/>
              <a:defRPr sz="2400">
                <a:latin typeface="Nixie One"/>
                <a:ea typeface="Nixie One"/>
                <a:cs typeface="Nixie One"/>
                <a:sym typeface="Nixie One"/>
              </a:defRPr>
            </a:lvl4pPr>
            <a:lvl5pPr lvl="4" rtl="0">
              <a:spcBef>
                <a:spcPts val="0"/>
              </a:spcBef>
              <a:buSzPct val="100000"/>
              <a:buFont typeface="Nixie One"/>
              <a:defRPr sz="2400">
                <a:latin typeface="Nixie One"/>
                <a:ea typeface="Nixie One"/>
                <a:cs typeface="Nixie One"/>
                <a:sym typeface="Nixie One"/>
              </a:defRPr>
            </a:lvl5pPr>
            <a:lvl6pPr lvl="5" rtl="0">
              <a:spcBef>
                <a:spcPts val="0"/>
              </a:spcBef>
              <a:buSzPct val="100000"/>
              <a:buFont typeface="Nixie One"/>
              <a:defRPr sz="2400">
                <a:latin typeface="Nixie One"/>
                <a:ea typeface="Nixie One"/>
                <a:cs typeface="Nixie One"/>
                <a:sym typeface="Nixie One"/>
              </a:defRPr>
            </a:lvl6pPr>
            <a:lvl7pPr lvl="6" rtl="0">
              <a:spcBef>
                <a:spcPts val="0"/>
              </a:spcBef>
              <a:buSzPct val="100000"/>
              <a:buFont typeface="Nixie One"/>
              <a:defRPr sz="2400">
                <a:latin typeface="Nixie One"/>
                <a:ea typeface="Nixie One"/>
                <a:cs typeface="Nixie One"/>
                <a:sym typeface="Nixie One"/>
              </a:defRPr>
            </a:lvl7pPr>
            <a:lvl8pPr lvl="7" rtl="0">
              <a:spcBef>
                <a:spcPts val="0"/>
              </a:spcBef>
              <a:buSzPct val="100000"/>
              <a:buFont typeface="Nixie One"/>
              <a:defRPr sz="2400">
                <a:latin typeface="Nixie One"/>
                <a:ea typeface="Nixie One"/>
                <a:cs typeface="Nixie One"/>
                <a:sym typeface="Nixie One"/>
              </a:defRPr>
            </a:lvl8pPr>
            <a:lvl9pPr lvl="8" rtl="0">
              <a:spcBef>
                <a:spcPts val="0"/>
              </a:spcBef>
              <a:buSzPct val="100000"/>
              <a:buFont typeface="Nixie One"/>
              <a:defRPr sz="2400">
                <a:latin typeface="Nixie One"/>
                <a:ea typeface="Nixie One"/>
                <a:cs typeface="Nixie One"/>
                <a:sym typeface="Nixie One"/>
              </a:defRPr>
            </a:lvl9pPr>
          </a:lstStyle>
          <a:p>
            <a:endParaRPr/>
          </a:p>
        </p:txBody>
      </p:sp>
      <p:grpSp>
        <p:nvGrpSpPr>
          <p:cNvPr id="392" name="Shape 392"/>
          <p:cNvGrpSpPr/>
          <p:nvPr/>
        </p:nvGrpSpPr>
        <p:grpSpPr>
          <a:xfrm rot="10800000" flipH="1">
            <a:off x="411206" y="1998368"/>
            <a:ext cx="1322798" cy="1145959"/>
            <a:chOff x="4088875" y="1431100"/>
            <a:chExt cx="3293000" cy="2852775"/>
          </a:xfrm>
        </p:grpSpPr>
        <p:sp>
          <p:nvSpPr>
            <p:cNvPr id="393" name="Shape 393"/>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394" name="Shape 394"/>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395" name="Shape 395"/>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396" name="Shape 396"/>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397" name="Shape 397"/>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398" name="Shape 398"/>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401" name="Shape 401"/>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402" name="Shape 402"/>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403" name="Shape 403"/>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404" name="Shape 404"/>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405" name="Shape 405"/>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406" name="Shape 406"/>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407" name="Shape 407"/>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408" name="Shape 408"/>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409" name="Shape 409"/>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410" name="Shape 410"/>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411" name="Shape 411"/>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412" name="Shape 412"/>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413" name="Shape 413"/>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414" name="Shape 414"/>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415" name="Shape 415"/>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416" name="Shape 416"/>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417" name="Shape 417"/>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418" name="Shape 418"/>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419" name="Shape 419"/>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420" name="Shape 420"/>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421" name="Shape 421"/>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422" name="Shape 422"/>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423" name="Shape 423"/>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424" name="Shape 424"/>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425" name="Shape 425"/>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426" name="Shape 426"/>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427" name="Shape 427"/>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428" name="Shape 428"/>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429" name="Shape 429"/>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430" name="Shape 430"/>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431" name="Shape 431"/>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432" name="Shape 432"/>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433" name="Shape 433"/>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434" name="Shape 434"/>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435" name="Shape 435"/>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436" name="Shape 436"/>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437" name="Shape 437"/>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438" name="Shape 438"/>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439" name="Shape 439"/>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440" name="Shape 440"/>
          <p:cNvSpPr/>
          <p:nvPr/>
        </p:nvSpPr>
        <p:spPr>
          <a:xfrm rot="10800000" flipH="1">
            <a:off x="-123825" y="2811575"/>
            <a:ext cx="819900" cy="7101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1" name="Shape 441"/>
          <p:cNvSpPr/>
          <p:nvPr/>
        </p:nvSpPr>
        <p:spPr>
          <a:xfrm rot="10800000" flipH="1">
            <a:off x="638174" y="3192700"/>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442" name="Shape 442"/>
          <p:cNvSpPr/>
          <p:nvPr/>
        </p:nvSpPr>
        <p:spPr>
          <a:xfrm rot="10800000" flipH="1">
            <a:off x="752474" y="1201800"/>
            <a:ext cx="819900" cy="710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43" name="Shape 443"/>
          <p:cNvSpPr/>
          <p:nvPr/>
        </p:nvSpPr>
        <p:spPr>
          <a:xfrm rot="10800000" flipH="1">
            <a:off x="657224" y="4380175"/>
            <a:ext cx="358800"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444" name="Shape 444"/>
          <p:cNvGrpSpPr/>
          <p:nvPr/>
        </p:nvGrpSpPr>
        <p:grpSpPr>
          <a:xfrm>
            <a:off x="986833" y="1394517"/>
            <a:ext cx="351203" cy="324660"/>
            <a:chOff x="5975075" y="2327500"/>
            <a:chExt cx="420100" cy="388350"/>
          </a:xfrm>
        </p:grpSpPr>
        <p:sp>
          <p:nvSpPr>
            <p:cNvPr id="445" name="Shape 445"/>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446" name="Shape 446"/>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447" name="Shape 447"/>
          <p:cNvSpPr/>
          <p:nvPr/>
        </p:nvSpPr>
        <p:spPr>
          <a:xfrm>
            <a:off x="203100" y="30227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448" name="Shape 448"/>
          <p:cNvGrpSpPr/>
          <p:nvPr/>
        </p:nvGrpSpPr>
        <p:grpSpPr>
          <a:xfrm>
            <a:off x="295727" y="877705"/>
            <a:ext cx="247468" cy="392302"/>
            <a:chOff x="6718575" y="2318625"/>
            <a:chExt cx="256950" cy="407375"/>
          </a:xfrm>
        </p:grpSpPr>
        <p:sp>
          <p:nvSpPr>
            <p:cNvPr id="449" name="Shape 44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0" name="Shape 45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1" name="Shape 45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2" name="Shape 45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3" name="Shape 45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4" name="Shape 45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5" name="Shape 45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6" name="Shape 456"/>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57" name="Shape 457"/>
          <p:cNvGrpSpPr/>
          <p:nvPr/>
        </p:nvGrpSpPr>
        <p:grpSpPr>
          <a:xfrm>
            <a:off x="1229484" y="3310480"/>
            <a:ext cx="342881" cy="350068"/>
            <a:chOff x="3951850" y="2985350"/>
            <a:chExt cx="407950" cy="416500"/>
          </a:xfrm>
        </p:grpSpPr>
        <p:sp>
          <p:nvSpPr>
            <p:cNvPr id="458" name="Shape 458"/>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59" name="Shape 459"/>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0" name="Shape 460"/>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461" name="Shape 461"/>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462" name="Shape 462"/>
          <p:cNvGrpSpPr/>
          <p:nvPr/>
        </p:nvGrpSpPr>
        <p:grpSpPr>
          <a:xfrm rot="10800000" flipH="1">
            <a:off x="-97888" y="626111"/>
            <a:ext cx="1034724" cy="895486"/>
            <a:chOff x="238125" y="1431100"/>
            <a:chExt cx="3296350" cy="2852775"/>
          </a:xfrm>
        </p:grpSpPr>
        <p:sp>
          <p:nvSpPr>
            <p:cNvPr id="463" name="Shape 463"/>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464" name="Shape 464"/>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465" name="Shape 465"/>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466" name="Shape 466"/>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467" name="Shape 467"/>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468" name="Shape 468"/>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469" name="Shape 469"/>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470" name="Shape 470"/>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471" name="Shape 471"/>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472" name="Shape 472"/>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473" name="Shape 473"/>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474" name="Shape 474"/>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475" name="Shape 475"/>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476" name="Shape 476"/>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477" name="Shape 477"/>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478" name="Shape 478"/>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479" name="Shape 479"/>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480" name="Shape 480"/>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481" name="Shape 481"/>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482" name="Shape 482"/>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483" name="Shape 483"/>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484" name="Shape 484"/>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485" name="Shape 485"/>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486" name="Shape 486"/>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487" name="Shape 487"/>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488" name="Shape 488"/>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489" name="Shape 489"/>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490" name="Shape 490"/>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491" name="Shape 491"/>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492" name="Shape 492"/>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493" name="Shape 493"/>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494" name="Shape 494"/>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495" name="Shape 495"/>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496" name="Shape 496"/>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497" name="Shape 497"/>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498" name="Shape 498"/>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499" name="Shape 499"/>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500" name="Shape 500"/>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501" name="Shape 501"/>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502" name="Shape 502"/>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503" name="Shape 503"/>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504" name="Shape 504"/>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505" name="Shape 505"/>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506" name="Shape 506"/>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507" name="Shape 507"/>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508" name="Shape 508"/>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509" name="Shape 509"/>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510" name="Shape 510"/>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511" name="Shape 511"/>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512" name="Shape 512"/>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513" name="Shape 513"/>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514" name="Shape 514"/>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515" name="Shape 515"/>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516" name="Shape 516"/>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517" name="Shape 517"/>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518" name="Shape 518"/>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519" name="Shape 519"/>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520" name="Shape 520"/>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521" name="Shape 521"/>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522" name="Shape 522"/>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523" name="Shape 523"/>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524" name="Shape 524"/>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525" name="Shape 525"/>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526" name="Shape 526"/>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527" name="Shape 527"/>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528" name="Shape 528"/>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529" name="Shape 529"/>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530" name="Shape 530"/>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531" name="Shape 531"/>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532" name="Shape 532"/>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533" name="Shape 533"/>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534" name="Shape 534"/>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535" name="Shape 535"/>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536" name="Shape 536"/>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537" name="Shape 537"/>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538" name="Shape 538"/>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539" name="Shape 539"/>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540" name="Shape 540"/>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541" name="Shape 541"/>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542" name="Shape 542"/>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543" name="Shape 543"/>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544" name="Shape 544"/>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545" name="Shape 545"/>
          <p:cNvSpPr/>
          <p:nvPr/>
        </p:nvSpPr>
        <p:spPr>
          <a:xfrm rot="10800000" flipH="1">
            <a:off x="542924" y="3612175"/>
            <a:ext cx="819900" cy="7101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6" name="Shape 546"/>
          <p:cNvSpPr/>
          <p:nvPr/>
        </p:nvSpPr>
        <p:spPr>
          <a:xfrm rot="10800000" flipH="1">
            <a:off x="728999" y="424700"/>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547" name="Shape 547"/>
          <p:cNvSpPr/>
          <p:nvPr/>
        </p:nvSpPr>
        <p:spPr>
          <a:xfrm rot="10800000" flipH="1">
            <a:off x="-115052" y="3996025"/>
            <a:ext cx="819900" cy="7098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48" name="Shape 548"/>
          <p:cNvSpPr/>
          <p:nvPr/>
        </p:nvSpPr>
        <p:spPr>
          <a:xfrm rot="10800000" flipH="1">
            <a:off x="411199" y="258625"/>
            <a:ext cx="358800"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49" name="Shape 549"/>
          <p:cNvSpPr/>
          <p:nvPr/>
        </p:nvSpPr>
        <p:spPr>
          <a:xfrm>
            <a:off x="828838" y="38432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550" name="Shape 550"/>
          <p:cNvGrpSpPr/>
          <p:nvPr/>
        </p:nvGrpSpPr>
        <p:grpSpPr>
          <a:xfrm>
            <a:off x="67091" y="1681689"/>
            <a:ext cx="455624" cy="437053"/>
            <a:chOff x="5241175" y="4959100"/>
            <a:chExt cx="539775" cy="517775"/>
          </a:xfrm>
        </p:grpSpPr>
        <p:sp>
          <p:nvSpPr>
            <p:cNvPr id="551" name="Shape 551"/>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52" name="Shape 552"/>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53" name="Shape 553"/>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54" name="Shape 554"/>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55" name="Shape 555"/>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556" name="Shape 556"/>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557" name="Shape 557"/>
          <p:cNvSpPr/>
          <p:nvPr/>
        </p:nvSpPr>
        <p:spPr>
          <a:xfrm>
            <a:off x="144925" y="4214500"/>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
        <p:nvSpPr>
          <p:cNvPr id="558" name="Shape 558"/>
          <p:cNvSpPr txBox="1"/>
          <p:nvPr/>
        </p:nvSpPr>
        <p:spPr>
          <a:xfrm>
            <a:off x="94000" y="1929581"/>
            <a:ext cx="1957200" cy="653700"/>
          </a:xfrm>
          <a:prstGeom prst="rect">
            <a:avLst/>
          </a:prstGeom>
          <a:noFill/>
          <a:ln>
            <a:noFill/>
          </a:ln>
        </p:spPr>
        <p:txBody>
          <a:bodyPr lIns="91425" tIns="91425" rIns="91425" bIns="91425" anchor="t" anchorCtr="0">
            <a:noAutofit/>
          </a:bodyPr>
          <a:lstStyle/>
          <a:p>
            <a:pPr lvl="0" algn="ctr" rtl="0">
              <a:spcBef>
                <a:spcPts val="0"/>
              </a:spcBef>
              <a:buNone/>
            </a:pPr>
            <a:r>
              <a:rPr lang="en" sz="12000">
                <a:solidFill>
                  <a:srgbClr val="FFFFFF"/>
                </a:solidFill>
                <a:latin typeface="Nixie One"/>
                <a:ea typeface="Nixie One"/>
                <a:cs typeface="Nixie One"/>
                <a:sym typeface="Nixie One"/>
              </a:rPr>
              <a:t>“</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559"/>
        <p:cNvGrpSpPr/>
        <p:nvPr/>
      </p:nvGrpSpPr>
      <p:grpSpPr>
        <a:xfrm>
          <a:off x="0" y="0"/>
          <a:ext cx="0" cy="0"/>
          <a:chOff x="0" y="0"/>
          <a:chExt cx="0" cy="0"/>
        </a:xfrm>
      </p:grpSpPr>
      <p:sp>
        <p:nvSpPr>
          <p:cNvPr id="560" name="Shape 560"/>
          <p:cNvSpPr txBox="1">
            <a:spLocks noGrp="1"/>
          </p:cNvSpPr>
          <p:nvPr>
            <p:ph type="title"/>
          </p:nvPr>
        </p:nvSpPr>
        <p:spPr>
          <a:xfrm>
            <a:off x="1732700" y="1735600"/>
            <a:ext cx="4944300" cy="645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61" name="Shape 561"/>
          <p:cNvSpPr txBox="1">
            <a:spLocks noGrp="1"/>
          </p:cNvSpPr>
          <p:nvPr>
            <p:ph type="body" idx="1"/>
          </p:nvPr>
        </p:nvSpPr>
        <p:spPr>
          <a:xfrm>
            <a:off x="1732700" y="2255124"/>
            <a:ext cx="4944300" cy="1659899"/>
          </a:xfrm>
          <a:prstGeom prst="rect">
            <a:avLst/>
          </a:prstGeom>
        </p:spPr>
        <p:txBody>
          <a:bodyPr lIns="91425" tIns="91425" rIns="91425" bIns="91425" anchor="t" anchorCtr="0"/>
          <a:lstStyle>
            <a:lvl1pPr lvl="0" rtl="0">
              <a:spcBef>
                <a:spcPts val="0"/>
              </a:spcBef>
              <a:buFont typeface="Muli"/>
              <a:defRPr>
                <a:latin typeface="Muli"/>
                <a:ea typeface="Muli"/>
                <a:cs typeface="Muli"/>
                <a:sym typeface="Muli"/>
              </a:defRPr>
            </a:lvl1pPr>
            <a:lvl2pPr lvl="1" rtl="0">
              <a:spcBef>
                <a:spcPts val="0"/>
              </a:spcBef>
              <a:buFont typeface="Muli"/>
              <a:defRPr>
                <a:latin typeface="Muli"/>
                <a:ea typeface="Muli"/>
                <a:cs typeface="Muli"/>
                <a:sym typeface="Muli"/>
              </a:defRPr>
            </a:lvl2pPr>
            <a:lvl3pPr lvl="2" rtl="0">
              <a:spcBef>
                <a:spcPts val="0"/>
              </a:spcBef>
              <a:buFont typeface="Muli"/>
              <a:defRPr>
                <a:latin typeface="Muli"/>
                <a:ea typeface="Muli"/>
                <a:cs typeface="Muli"/>
                <a:sym typeface="Muli"/>
              </a:defRPr>
            </a:lvl3pPr>
            <a:lvl4pPr lvl="3" rtl="0">
              <a:spcBef>
                <a:spcPts val="0"/>
              </a:spcBef>
              <a:buFont typeface="Muli"/>
              <a:defRPr>
                <a:latin typeface="Muli"/>
                <a:ea typeface="Muli"/>
                <a:cs typeface="Muli"/>
                <a:sym typeface="Muli"/>
              </a:defRPr>
            </a:lvl4pPr>
            <a:lvl5pPr lvl="4" rtl="0">
              <a:spcBef>
                <a:spcPts val="0"/>
              </a:spcBef>
              <a:buFont typeface="Muli"/>
              <a:defRPr>
                <a:latin typeface="Muli"/>
                <a:ea typeface="Muli"/>
                <a:cs typeface="Muli"/>
                <a:sym typeface="Muli"/>
              </a:defRPr>
            </a:lvl5pPr>
            <a:lvl6pPr lvl="5" rtl="0">
              <a:spcBef>
                <a:spcPts val="0"/>
              </a:spcBef>
              <a:buFont typeface="Muli"/>
              <a:defRPr>
                <a:latin typeface="Muli"/>
                <a:ea typeface="Muli"/>
                <a:cs typeface="Muli"/>
                <a:sym typeface="Muli"/>
              </a:defRPr>
            </a:lvl6pPr>
            <a:lvl7pPr lvl="6" rtl="0">
              <a:spcBef>
                <a:spcPts val="0"/>
              </a:spcBef>
              <a:buFont typeface="Muli"/>
              <a:defRPr>
                <a:latin typeface="Muli"/>
                <a:ea typeface="Muli"/>
                <a:cs typeface="Muli"/>
                <a:sym typeface="Muli"/>
              </a:defRPr>
            </a:lvl7pPr>
            <a:lvl8pPr lvl="7" rtl="0">
              <a:spcBef>
                <a:spcPts val="0"/>
              </a:spcBef>
              <a:buFont typeface="Muli"/>
              <a:defRPr>
                <a:latin typeface="Muli"/>
                <a:ea typeface="Muli"/>
                <a:cs typeface="Muli"/>
                <a:sym typeface="Muli"/>
              </a:defRPr>
            </a:lvl8pPr>
            <a:lvl9pPr lvl="8" rtl="0">
              <a:spcBef>
                <a:spcPts val="0"/>
              </a:spcBef>
              <a:buFont typeface="Muli"/>
              <a:defRPr>
                <a:latin typeface="Muli"/>
                <a:ea typeface="Muli"/>
                <a:cs typeface="Muli"/>
                <a:sym typeface="Muli"/>
              </a:defRPr>
            </a:lvl9pPr>
          </a:lstStyle>
          <a:p>
            <a:endParaRPr/>
          </a:p>
        </p:txBody>
      </p:sp>
      <p:grpSp>
        <p:nvGrpSpPr>
          <p:cNvPr id="562" name="Shape 562"/>
          <p:cNvGrpSpPr/>
          <p:nvPr/>
        </p:nvGrpSpPr>
        <p:grpSpPr>
          <a:xfrm rot="10800000" flipH="1">
            <a:off x="411206" y="245768"/>
            <a:ext cx="1322798" cy="1145959"/>
            <a:chOff x="4088875" y="1431100"/>
            <a:chExt cx="3293000" cy="2852775"/>
          </a:xfrm>
        </p:grpSpPr>
        <p:sp>
          <p:nvSpPr>
            <p:cNvPr id="563" name="Shape 563"/>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564" name="Shape 564"/>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565" name="Shape 565"/>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566" name="Shape 566"/>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567" name="Shape 567"/>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568" name="Shape 568"/>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569" name="Shape 569"/>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570" name="Shape 570"/>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571" name="Shape 571"/>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572" name="Shape 572"/>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573" name="Shape 573"/>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574" name="Shape 574"/>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575" name="Shape 575"/>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576" name="Shape 576"/>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577" name="Shape 577"/>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578" name="Shape 578"/>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579" name="Shape 579"/>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580" name="Shape 580"/>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581" name="Shape 581"/>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582" name="Shape 582"/>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583" name="Shape 583"/>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584" name="Shape 584"/>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585" name="Shape 585"/>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586" name="Shape 586"/>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587" name="Shape 587"/>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588" name="Shape 588"/>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589" name="Shape 589"/>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590" name="Shape 590"/>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591" name="Shape 591"/>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592" name="Shape 592"/>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593" name="Shape 593"/>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594" name="Shape 594"/>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595" name="Shape 595"/>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596" name="Shape 596"/>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597" name="Shape 597"/>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598" name="Shape 598"/>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599" name="Shape 599"/>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600" name="Shape 600"/>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601" name="Shape 601"/>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602" name="Shape 602"/>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603" name="Shape 603"/>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604" name="Shape 604"/>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605" name="Shape 605"/>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606" name="Shape 606"/>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607" name="Shape 607"/>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608" name="Shape 608"/>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609" name="Shape 609"/>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grpSp>
        <p:nvGrpSpPr>
          <p:cNvPr id="610" name="Shape 610"/>
          <p:cNvGrpSpPr/>
          <p:nvPr/>
        </p:nvGrpSpPr>
        <p:grpSpPr>
          <a:xfrm rot="10800000" flipH="1">
            <a:off x="7663686" y="3682711"/>
            <a:ext cx="1034724" cy="895486"/>
            <a:chOff x="238125" y="1431100"/>
            <a:chExt cx="3296350" cy="2852775"/>
          </a:xfrm>
        </p:grpSpPr>
        <p:sp>
          <p:nvSpPr>
            <p:cNvPr id="611" name="Shape 611"/>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612" name="Shape 612"/>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613" name="Shape 613"/>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614" name="Shape 614"/>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615" name="Shape 615"/>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616" name="Shape 616"/>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617" name="Shape 617"/>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618" name="Shape 618"/>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619" name="Shape 619"/>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620" name="Shape 620"/>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621" name="Shape 621"/>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622" name="Shape 622"/>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623" name="Shape 623"/>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624" name="Shape 624"/>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625" name="Shape 625"/>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626" name="Shape 626"/>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627" name="Shape 627"/>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628" name="Shape 628"/>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629" name="Shape 629"/>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630" name="Shape 630"/>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631" name="Shape 631"/>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632" name="Shape 632"/>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633" name="Shape 633"/>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634" name="Shape 634"/>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635" name="Shape 635"/>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636" name="Shape 636"/>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637" name="Shape 637"/>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638" name="Shape 638"/>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639" name="Shape 639"/>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640" name="Shape 640"/>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641" name="Shape 641"/>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642" name="Shape 642"/>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643" name="Shape 643"/>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644" name="Shape 644"/>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645" name="Shape 645"/>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646" name="Shape 646"/>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647" name="Shape 647"/>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648" name="Shape 648"/>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649" name="Shape 649"/>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650" name="Shape 650"/>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651" name="Shape 651"/>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652" name="Shape 652"/>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653" name="Shape 653"/>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654" name="Shape 654"/>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655" name="Shape 655"/>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656" name="Shape 656"/>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657" name="Shape 657"/>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658" name="Shape 658"/>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659" name="Shape 659"/>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660" name="Shape 660"/>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661" name="Shape 661"/>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662" name="Shape 662"/>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663" name="Shape 663"/>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664" name="Shape 664"/>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665" name="Shape 665"/>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666" name="Shape 666"/>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667" name="Shape 667"/>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668" name="Shape 668"/>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669" name="Shape 669"/>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670" name="Shape 670"/>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671" name="Shape 671"/>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672" name="Shape 672"/>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673" name="Shape 673"/>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674" name="Shape 674"/>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675" name="Shape 675"/>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676" name="Shape 676"/>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677" name="Shape 677"/>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678" name="Shape 678"/>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679" name="Shape 679"/>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680" name="Shape 680"/>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681" name="Shape 681"/>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682" name="Shape 682"/>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683" name="Shape 683"/>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684" name="Shape 684"/>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685" name="Shape 685"/>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686" name="Shape 686"/>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687" name="Shape 687"/>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688" name="Shape 688"/>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689" name="Shape 689"/>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690" name="Shape 690"/>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691" name="Shape 691"/>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692" name="Shape 692"/>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693" name="Shape 693"/>
          <p:cNvSpPr/>
          <p:nvPr/>
        </p:nvSpPr>
        <p:spPr>
          <a:xfrm rot="10800000" flipH="1">
            <a:off x="-123825" y="1058975"/>
            <a:ext cx="819900" cy="7101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4" name="Shape 694"/>
          <p:cNvSpPr/>
          <p:nvPr/>
        </p:nvSpPr>
        <p:spPr>
          <a:xfrm rot="10800000" flipH="1">
            <a:off x="638174" y="1440100"/>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695" name="Shape 695"/>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6" name="Shape 696"/>
          <p:cNvSpPr/>
          <p:nvPr/>
        </p:nvSpPr>
        <p:spPr>
          <a:xfrm rot="10800000" flipH="1">
            <a:off x="327799" y="88925"/>
            <a:ext cx="358800"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sp>
        <p:nvSpPr>
          <p:cNvPr id="697" name="Shape 697"/>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98" name="Shape 698"/>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699" name="Shape 699"/>
          <p:cNvSpPr/>
          <p:nvPr/>
        </p:nvSpPr>
        <p:spPr>
          <a:xfrm rot="10800000" flipH="1">
            <a:off x="7821347" y="2935400"/>
            <a:ext cx="819900" cy="7098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00" name="Shape 700"/>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nvGrpSpPr>
          <p:cNvPr id="701" name="Shape 701"/>
          <p:cNvGrpSpPr/>
          <p:nvPr/>
        </p:nvGrpSpPr>
        <p:grpSpPr>
          <a:xfrm>
            <a:off x="1729783" y="61067"/>
            <a:ext cx="351203" cy="324660"/>
            <a:chOff x="5975075" y="2327500"/>
            <a:chExt cx="420100" cy="388350"/>
          </a:xfrm>
        </p:grpSpPr>
        <p:sp>
          <p:nvSpPr>
            <p:cNvPr id="702" name="Shape 702"/>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03" name="Shape 703"/>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704" name="Shape 704"/>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705" name="Shape 705"/>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706" name="Shape 706"/>
          <p:cNvGrpSpPr/>
          <p:nvPr/>
        </p:nvGrpSpPr>
        <p:grpSpPr>
          <a:xfrm>
            <a:off x="7354067" y="3426714"/>
            <a:ext cx="455624" cy="437053"/>
            <a:chOff x="5241175" y="4959100"/>
            <a:chExt cx="539775" cy="517775"/>
          </a:xfrm>
        </p:grpSpPr>
        <p:sp>
          <p:nvSpPr>
            <p:cNvPr id="707" name="Shape 707"/>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08" name="Shape 708"/>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09" name="Shape 709"/>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10" name="Shape 710"/>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11" name="Shape 711"/>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12" name="Shape 712"/>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713" name="Shape 713"/>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grpSp>
        <p:nvGrpSpPr>
          <p:cNvPr id="714" name="Shape 714"/>
          <p:cNvGrpSpPr/>
          <p:nvPr/>
        </p:nvGrpSpPr>
        <p:grpSpPr>
          <a:xfrm>
            <a:off x="904276" y="515192"/>
            <a:ext cx="382958" cy="607110"/>
            <a:chOff x="6718575" y="2318625"/>
            <a:chExt cx="256950" cy="407375"/>
          </a:xfrm>
        </p:grpSpPr>
        <p:sp>
          <p:nvSpPr>
            <p:cNvPr id="715" name="Shape 715"/>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6" name="Shape 716"/>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7" name="Shape 717"/>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8" name="Shape 718"/>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19" name="Shape 719"/>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0" name="Shape 720"/>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1" name="Shape 721"/>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2" name="Shape 722"/>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23" name="Shape 723"/>
          <p:cNvGrpSpPr/>
          <p:nvPr/>
        </p:nvGrpSpPr>
        <p:grpSpPr>
          <a:xfrm>
            <a:off x="335759" y="1840530"/>
            <a:ext cx="342881" cy="350068"/>
            <a:chOff x="3951850" y="2985350"/>
            <a:chExt cx="407950" cy="416500"/>
          </a:xfrm>
        </p:grpSpPr>
        <p:sp>
          <p:nvSpPr>
            <p:cNvPr id="724" name="Shape 724"/>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5" name="Shape 725"/>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6" name="Shape 726"/>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27" name="Shape 727"/>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1732700" y="1735600"/>
            <a:ext cx="4944300" cy="645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0" name="Shape 730"/>
          <p:cNvSpPr txBox="1">
            <a:spLocks noGrp="1"/>
          </p:cNvSpPr>
          <p:nvPr>
            <p:ph type="body" idx="1"/>
          </p:nvPr>
        </p:nvSpPr>
        <p:spPr>
          <a:xfrm>
            <a:off x="1734000" y="2414450"/>
            <a:ext cx="2667300" cy="2663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31" name="Shape 731"/>
          <p:cNvSpPr txBox="1">
            <a:spLocks noGrp="1"/>
          </p:cNvSpPr>
          <p:nvPr>
            <p:ph type="body" idx="2"/>
          </p:nvPr>
        </p:nvSpPr>
        <p:spPr>
          <a:xfrm>
            <a:off x="4562087" y="2414450"/>
            <a:ext cx="2667300" cy="2663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732" name="Shape 732"/>
          <p:cNvGrpSpPr/>
          <p:nvPr/>
        </p:nvGrpSpPr>
        <p:grpSpPr>
          <a:xfrm rot="10800000" flipH="1">
            <a:off x="411206" y="245768"/>
            <a:ext cx="1322798" cy="1145959"/>
            <a:chOff x="4088875" y="1431100"/>
            <a:chExt cx="3293000" cy="2852775"/>
          </a:xfrm>
        </p:grpSpPr>
        <p:sp>
          <p:nvSpPr>
            <p:cNvPr id="733" name="Shape 733"/>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734" name="Shape 734"/>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735" name="Shape 735"/>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736" name="Shape 736"/>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737" name="Shape 737"/>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738" name="Shape 738"/>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739" name="Shape 739"/>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740" name="Shape 740"/>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741" name="Shape 741"/>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742" name="Shape 742"/>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743" name="Shape 743"/>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744" name="Shape 744"/>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745" name="Shape 745"/>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746" name="Shape 746"/>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747" name="Shape 747"/>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748" name="Shape 748"/>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749" name="Shape 749"/>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750" name="Shape 750"/>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751" name="Shape 751"/>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752" name="Shape 752"/>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753" name="Shape 753"/>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754" name="Shape 754"/>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755" name="Shape 755"/>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756" name="Shape 756"/>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757" name="Shape 757"/>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758" name="Shape 758"/>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759" name="Shape 759"/>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760" name="Shape 760"/>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761" name="Shape 761"/>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762" name="Shape 762"/>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763" name="Shape 763"/>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764" name="Shape 764"/>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765" name="Shape 765"/>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766" name="Shape 766"/>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767" name="Shape 767"/>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768" name="Shape 768"/>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769" name="Shape 769"/>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770" name="Shape 770"/>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771" name="Shape 771"/>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772" name="Shape 772"/>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773" name="Shape 773"/>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774" name="Shape 774"/>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775" name="Shape 775"/>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776" name="Shape 776"/>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777" name="Shape 777"/>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778" name="Shape 778"/>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779" name="Shape 779"/>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780" name="Shape 780"/>
          <p:cNvSpPr/>
          <p:nvPr/>
        </p:nvSpPr>
        <p:spPr>
          <a:xfrm rot="10800000" flipH="1">
            <a:off x="-123825" y="1058975"/>
            <a:ext cx="819900" cy="7101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1" name="Shape 781"/>
          <p:cNvSpPr/>
          <p:nvPr/>
        </p:nvSpPr>
        <p:spPr>
          <a:xfrm rot="10800000" flipH="1">
            <a:off x="638174" y="1440100"/>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82" name="Shape 782"/>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83" name="Shape 783"/>
          <p:cNvSpPr/>
          <p:nvPr/>
        </p:nvSpPr>
        <p:spPr>
          <a:xfrm rot="10800000" flipH="1">
            <a:off x="327799" y="88925"/>
            <a:ext cx="358800"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784" name="Shape 784"/>
          <p:cNvGrpSpPr/>
          <p:nvPr/>
        </p:nvGrpSpPr>
        <p:grpSpPr>
          <a:xfrm>
            <a:off x="1729783" y="61067"/>
            <a:ext cx="351203" cy="324660"/>
            <a:chOff x="5975075" y="2327500"/>
            <a:chExt cx="420100" cy="388350"/>
          </a:xfrm>
        </p:grpSpPr>
        <p:sp>
          <p:nvSpPr>
            <p:cNvPr id="785" name="Shape 785"/>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786" name="Shape 786"/>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787" name="Shape 787"/>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788" name="Shape 788"/>
          <p:cNvGrpSpPr/>
          <p:nvPr/>
        </p:nvGrpSpPr>
        <p:grpSpPr>
          <a:xfrm>
            <a:off x="904276" y="515192"/>
            <a:ext cx="382958" cy="607110"/>
            <a:chOff x="6718575" y="2318625"/>
            <a:chExt cx="256950" cy="407375"/>
          </a:xfrm>
        </p:grpSpPr>
        <p:sp>
          <p:nvSpPr>
            <p:cNvPr id="789" name="Shape 789"/>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0" name="Shape 790"/>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1" name="Shape 791"/>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2" name="Shape 792"/>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3" name="Shape 793"/>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4" name="Shape 794"/>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5" name="Shape 795"/>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6" name="Shape 796"/>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797" name="Shape 797"/>
          <p:cNvGrpSpPr/>
          <p:nvPr/>
        </p:nvGrpSpPr>
        <p:grpSpPr>
          <a:xfrm>
            <a:off x="335759" y="1840530"/>
            <a:ext cx="342881" cy="350068"/>
            <a:chOff x="3951850" y="2985350"/>
            <a:chExt cx="407950" cy="416500"/>
          </a:xfrm>
        </p:grpSpPr>
        <p:sp>
          <p:nvSpPr>
            <p:cNvPr id="798" name="Shape 798"/>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9" name="Shape 799"/>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0" name="Shape 800"/>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01" name="Shape 801"/>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802" name="Shape 802"/>
          <p:cNvGrpSpPr/>
          <p:nvPr/>
        </p:nvGrpSpPr>
        <p:grpSpPr>
          <a:xfrm rot="10800000" flipH="1">
            <a:off x="7663686" y="3682711"/>
            <a:ext cx="1034724" cy="895486"/>
            <a:chOff x="238125" y="1431100"/>
            <a:chExt cx="3296350" cy="2852775"/>
          </a:xfrm>
        </p:grpSpPr>
        <p:sp>
          <p:nvSpPr>
            <p:cNvPr id="803" name="Shape 803"/>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804" name="Shape 804"/>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805" name="Shape 805"/>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806" name="Shape 806"/>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807" name="Shape 807"/>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808" name="Shape 808"/>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809" name="Shape 809"/>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810" name="Shape 810"/>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811" name="Shape 811"/>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812" name="Shape 812"/>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813" name="Shape 813"/>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814" name="Shape 814"/>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815" name="Shape 815"/>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816" name="Shape 816"/>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817" name="Shape 817"/>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818" name="Shape 818"/>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819" name="Shape 819"/>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820" name="Shape 820"/>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821" name="Shape 821"/>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822" name="Shape 822"/>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823" name="Shape 823"/>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824" name="Shape 824"/>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825" name="Shape 825"/>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826" name="Shape 826"/>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827" name="Shape 827"/>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828" name="Shape 828"/>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829" name="Shape 829"/>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830" name="Shape 830"/>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831" name="Shape 831"/>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832" name="Shape 832"/>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833" name="Shape 833"/>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834" name="Shape 834"/>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835" name="Shape 835"/>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836" name="Shape 836"/>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837" name="Shape 837"/>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838" name="Shape 838"/>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839" name="Shape 839"/>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840" name="Shape 840"/>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841" name="Shape 841"/>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842" name="Shape 842"/>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843" name="Shape 843"/>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844" name="Shape 844"/>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845" name="Shape 845"/>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846" name="Shape 846"/>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847" name="Shape 847"/>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848" name="Shape 848"/>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849" name="Shape 849"/>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850" name="Shape 850"/>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851" name="Shape 851"/>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852" name="Shape 852"/>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853" name="Shape 853"/>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854" name="Shape 854"/>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855" name="Shape 855"/>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856" name="Shape 856"/>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857" name="Shape 857"/>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858" name="Shape 858"/>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859" name="Shape 859"/>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860" name="Shape 860"/>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861" name="Shape 861"/>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862" name="Shape 862"/>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863" name="Shape 863"/>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864" name="Shape 864"/>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865" name="Shape 865"/>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866" name="Shape 866"/>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867" name="Shape 867"/>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868" name="Shape 868"/>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869" name="Shape 869"/>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870" name="Shape 870"/>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871" name="Shape 871"/>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872" name="Shape 872"/>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873" name="Shape 873"/>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874" name="Shape 874"/>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875" name="Shape 875"/>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876" name="Shape 876"/>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877" name="Shape 877"/>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878" name="Shape 878"/>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879" name="Shape 879"/>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880" name="Shape 880"/>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881" name="Shape 881"/>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882" name="Shape 882"/>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883" name="Shape 883"/>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884" name="Shape 884"/>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885" name="Shape 885"/>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6" name="Shape 886"/>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887" name="Shape 887"/>
          <p:cNvSpPr/>
          <p:nvPr/>
        </p:nvSpPr>
        <p:spPr>
          <a:xfrm rot="10800000" flipH="1">
            <a:off x="7821347" y="2935400"/>
            <a:ext cx="819900" cy="7098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88" name="Shape 888"/>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89" name="Shape 889"/>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890" name="Shape 890"/>
          <p:cNvGrpSpPr/>
          <p:nvPr/>
        </p:nvGrpSpPr>
        <p:grpSpPr>
          <a:xfrm>
            <a:off x="7354067" y="3426714"/>
            <a:ext cx="455624" cy="437053"/>
            <a:chOff x="5241175" y="4959100"/>
            <a:chExt cx="539775" cy="517775"/>
          </a:xfrm>
        </p:grpSpPr>
        <p:sp>
          <p:nvSpPr>
            <p:cNvPr id="891" name="Shape 891"/>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92" name="Shape 892"/>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93" name="Shape 893"/>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94" name="Shape 894"/>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95" name="Shape 895"/>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896" name="Shape 896"/>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897" name="Shape 897"/>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898"/>
        <p:cNvGrpSpPr/>
        <p:nvPr/>
      </p:nvGrpSpPr>
      <p:grpSpPr>
        <a:xfrm>
          <a:off x="0" y="0"/>
          <a:ext cx="0" cy="0"/>
          <a:chOff x="0" y="0"/>
          <a:chExt cx="0" cy="0"/>
        </a:xfrm>
      </p:grpSpPr>
      <p:sp>
        <p:nvSpPr>
          <p:cNvPr id="899" name="Shape 899"/>
          <p:cNvSpPr txBox="1">
            <a:spLocks noGrp="1"/>
          </p:cNvSpPr>
          <p:nvPr>
            <p:ph type="title"/>
          </p:nvPr>
        </p:nvSpPr>
        <p:spPr>
          <a:xfrm>
            <a:off x="1732700" y="1735600"/>
            <a:ext cx="4944300" cy="6453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0" name="Shape 900"/>
          <p:cNvSpPr txBox="1">
            <a:spLocks noGrp="1"/>
          </p:cNvSpPr>
          <p:nvPr>
            <p:ph type="body" idx="1"/>
          </p:nvPr>
        </p:nvSpPr>
        <p:spPr>
          <a:xfrm>
            <a:off x="1732700" y="2380900"/>
            <a:ext cx="2176800" cy="25449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1" name="Shape 901"/>
          <p:cNvSpPr txBox="1">
            <a:spLocks noGrp="1"/>
          </p:cNvSpPr>
          <p:nvPr>
            <p:ph type="body" idx="2"/>
          </p:nvPr>
        </p:nvSpPr>
        <p:spPr>
          <a:xfrm>
            <a:off x="4020972" y="2380900"/>
            <a:ext cx="2176800" cy="25449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02" name="Shape 902"/>
          <p:cNvSpPr txBox="1">
            <a:spLocks noGrp="1"/>
          </p:cNvSpPr>
          <p:nvPr>
            <p:ph type="body" idx="3"/>
          </p:nvPr>
        </p:nvSpPr>
        <p:spPr>
          <a:xfrm>
            <a:off x="6309244" y="2380900"/>
            <a:ext cx="2176800" cy="25449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903" name="Shape 903"/>
          <p:cNvGrpSpPr/>
          <p:nvPr/>
        </p:nvGrpSpPr>
        <p:grpSpPr>
          <a:xfrm rot="10800000" flipH="1">
            <a:off x="411206" y="245768"/>
            <a:ext cx="1322798" cy="1145959"/>
            <a:chOff x="4088875" y="1431100"/>
            <a:chExt cx="3293000" cy="2852775"/>
          </a:xfrm>
        </p:grpSpPr>
        <p:sp>
          <p:nvSpPr>
            <p:cNvPr id="904" name="Shape 904"/>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905" name="Shape 905"/>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906" name="Shape 906"/>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907" name="Shape 907"/>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908" name="Shape 908"/>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909" name="Shape 909"/>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910" name="Shape 910"/>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911" name="Shape 911"/>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912" name="Shape 912"/>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913" name="Shape 913"/>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914" name="Shape 914"/>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915" name="Shape 915"/>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916" name="Shape 916"/>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917" name="Shape 917"/>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918" name="Shape 918"/>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919" name="Shape 919"/>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920" name="Shape 920"/>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921" name="Shape 921"/>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922" name="Shape 922"/>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923" name="Shape 923"/>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924" name="Shape 924"/>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925" name="Shape 925"/>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926" name="Shape 926"/>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927" name="Shape 927"/>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928" name="Shape 928"/>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929" name="Shape 929"/>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930" name="Shape 930"/>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931" name="Shape 931"/>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932" name="Shape 932"/>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933" name="Shape 933"/>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934" name="Shape 934"/>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935" name="Shape 935"/>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936" name="Shape 936"/>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937" name="Shape 937"/>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938" name="Shape 938"/>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939" name="Shape 939"/>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940" name="Shape 940"/>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941" name="Shape 941"/>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942" name="Shape 942"/>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943" name="Shape 943"/>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944" name="Shape 944"/>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945" name="Shape 945"/>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946" name="Shape 946"/>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947" name="Shape 947"/>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948" name="Shape 948"/>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949" name="Shape 949"/>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950" name="Shape 950"/>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951" name="Shape 951"/>
          <p:cNvSpPr/>
          <p:nvPr/>
        </p:nvSpPr>
        <p:spPr>
          <a:xfrm rot="10800000" flipH="1">
            <a:off x="-123825" y="1058975"/>
            <a:ext cx="819900" cy="7101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2" name="Shape 952"/>
          <p:cNvSpPr/>
          <p:nvPr/>
        </p:nvSpPr>
        <p:spPr>
          <a:xfrm rot="10800000" flipH="1">
            <a:off x="638174" y="1440100"/>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953" name="Shape 953"/>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54" name="Shape 954"/>
          <p:cNvSpPr/>
          <p:nvPr/>
        </p:nvSpPr>
        <p:spPr>
          <a:xfrm rot="10800000" flipH="1">
            <a:off x="327799" y="88925"/>
            <a:ext cx="358800"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955" name="Shape 955"/>
          <p:cNvGrpSpPr/>
          <p:nvPr/>
        </p:nvGrpSpPr>
        <p:grpSpPr>
          <a:xfrm>
            <a:off x="1729783" y="61067"/>
            <a:ext cx="351203" cy="324660"/>
            <a:chOff x="5975075" y="2327500"/>
            <a:chExt cx="420100" cy="388350"/>
          </a:xfrm>
        </p:grpSpPr>
        <p:sp>
          <p:nvSpPr>
            <p:cNvPr id="956" name="Shape 956"/>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957" name="Shape 957"/>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958" name="Shape 958"/>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959" name="Shape 959"/>
          <p:cNvGrpSpPr/>
          <p:nvPr/>
        </p:nvGrpSpPr>
        <p:grpSpPr>
          <a:xfrm>
            <a:off x="904276" y="515192"/>
            <a:ext cx="382958" cy="607110"/>
            <a:chOff x="6718575" y="2318625"/>
            <a:chExt cx="256950" cy="407375"/>
          </a:xfrm>
        </p:grpSpPr>
        <p:sp>
          <p:nvSpPr>
            <p:cNvPr id="960" name="Shape 96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1" name="Shape 96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2" name="Shape 96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3" name="Shape 96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4" name="Shape 96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5" name="Shape 96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6" name="Shape 96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67" name="Shape 96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968" name="Shape 968"/>
          <p:cNvGrpSpPr/>
          <p:nvPr/>
        </p:nvGrpSpPr>
        <p:grpSpPr>
          <a:xfrm>
            <a:off x="335759" y="1840530"/>
            <a:ext cx="342881" cy="350068"/>
            <a:chOff x="3951850" y="2985350"/>
            <a:chExt cx="407950" cy="416500"/>
          </a:xfrm>
        </p:grpSpPr>
        <p:sp>
          <p:nvSpPr>
            <p:cNvPr id="969" name="Shape 969"/>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0" name="Shape 970"/>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1" name="Shape 971"/>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72" name="Shape 972"/>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73"/>
        <p:cNvGrpSpPr/>
        <p:nvPr/>
      </p:nvGrpSpPr>
      <p:grpSpPr>
        <a:xfrm>
          <a:off x="0" y="0"/>
          <a:ext cx="0" cy="0"/>
          <a:chOff x="0" y="0"/>
          <a:chExt cx="0" cy="0"/>
        </a:xfrm>
      </p:grpSpPr>
      <p:sp>
        <p:nvSpPr>
          <p:cNvPr id="974" name="Shape 974"/>
          <p:cNvSpPr txBox="1">
            <a:spLocks noGrp="1"/>
          </p:cNvSpPr>
          <p:nvPr>
            <p:ph type="title"/>
          </p:nvPr>
        </p:nvSpPr>
        <p:spPr>
          <a:xfrm>
            <a:off x="1732700" y="821200"/>
            <a:ext cx="4944300" cy="6453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grpSp>
        <p:nvGrpSpPr>
          <p:cNvPr id="975" name="Shape 975"/>
          <p:cNvGrpSpPr/>
          <p:nvPr/>
        </p:nvGrpSpPr>
        <p:grpSpPr>
          <a:xfrm rot="10800000" flipH="1">
            <a:off x="411206" y="245768"/>
            <a:ext cx="1322798" cy="1145959"/>
            <a:chOff x="4088875" y="1431100"/>
            <a:chExt cx="3293000" cy="2852775"/>
          </a:xfrm>
        </p:grpSpPr>
        <p:sp>
          <p:nvSpPr>
            <p:cNvPr id="976" name="Shape 976"/>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977" name="Shape 977"/>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978" name="Shape 978"/>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979" name="Shape 979"/>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980" name="Shape 980"/>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981" name="Shape 981"/>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982" name="Shape 982"/>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983" name="Shape 983"/>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984" name="Shape 984"/>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985" name="Shape 985"/>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986" name="Shape 986"/>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987" name="Shape 987"/>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988" name="Shape 988"/>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989" name="Shape 989"/>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990" name="Shape 990"/>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991" name="Shape 991"/>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992" name="Shape 992"/>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993" name="Shape 993"/>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994" name="Shape 994"/>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995" name="Shape 995"/>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996" name="Shape 996"/>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997" name="Shape 997"/>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998" name="Shape 998"/>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999" name="Shape 999"/>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000" name="Shape 1000"/>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001" name="Shape 1001"/>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002" name="Shape 1002"/>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003" name="Shape 1003"/>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004" name="Shape 1004"/>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005" name="Shape 1005"/>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006" name="Shape 1006"/>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007" name="Shape 1007"/>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008" name="Shape 1008"/>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009" name="Shape 1009"/>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010" name="Shape 1010"/>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011" name="Shape 1011"/>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012" name="Shape 1012"/>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013" name="Shape 1013"/>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014" name="Shape 1014"/>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015" name="Shape 1015"/>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016" name="Shape 1016"/>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017" name="Shape 1017"/>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018" name="Shape 1018"/>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019" name="Shape 1019"/>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020" name="Shape 1020"/>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021" name="Shape 1021"/>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022" name="Shape 1022"/>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023" name="Shape 1023"/>
          <p:cNvSpPr/>
          <p:nvPr/>
        </p:nvSpPr>
        <p:spPr>
          <a:xfrm rot="10800000" flipH="1">
            <a:off x="-123825" y="1058975"/>
            <a:ext cx="819900" cy="7101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4" name="Shape 1024"/>
          <p:cNvSpPr/>
          <p:nvPr/>
        </p:nvSpPr>
        <p:spPr>
          <a:xfrm rot="10800000" flipH="1">
            <a:off x="638174" y="1440100"/>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25" name="Shape 1025"/>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26" name="Shape 1026"/>
          <p:cNvSpPr/>
          <p:nvPr/>
        </p:nvSpPr>
        <p:spPr>
          <a:xfrm rot="10800000" flipH="1">
            <a:off x="327799" y="88925"/>
            <a:ext cx="358800"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1027" name="Shape 1027"/>
          <p:cNvGrpSpPr/>
          <p:nvPr/>
        </p:nvGrpSpPr>
        <p:grpSpPr>
          <a:xfrm>
            <a:off x="1729783" y="61067"/>
            <a:ext cx="351203" cy="324660"/>
            <a:chOff x="5975075" y="2327500"/>
            <a:chExt cx="420100" cy="388350"/>
          </a:xfrm>
        </p:grpSpPr>
        <p:sp>
          <p:nvSpPr>
            <p:cNvPr id="1028" name="Shape 1028"/>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029" name="Shape 1029"/>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030" name="Shape 1030"/>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1031" name="Shape 1031"/>
          <p:cNvGrpSpPr/>
          <p:nvPr/>
        </p:nvGrpSpPr>
        <p:grpSpPr>
          <a:xfrm>
            <a:off x="904276" y="515192"/>
            <a:ext cx="382958" cy="607110"/>
            <a:chOff x="6718575" y="2318625"/>
            <a:chExt cx="256950" cy="407375"/>
          </a:xfrm>
        </p:grpSpPr>
        <p:sp>
          <p:nvSpPr>
            <p:cNvPr id="1032" name="Shape 1032"/>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3" name="Shape 1033"/>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4" name="Shape 1034"/>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5" name="Shape 1035"/>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6" name="Shape 1036"/>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7" name="Shape 1037"/>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8" name="Shape 1038"/>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39" name="Shape 1039"/>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040" name="Shape 1040"/>
          <p:cNvGrpSpPr/>
          <p:nvPr/>
        </p:nvGrpSpPr>
        <p:grpSpPr>
          <a:xfrm>
            <a:off x="335759" y="1840530"/>
            <a:ext cx="342881" cy="350068"/>
            <a:chOff x="3951850" y="2985350"/>
            <a:chExt cx="407950" cy="416500"/>
          </a:xfrm>
        </p:grpSpPr>
        <p:sp>
          <p:nvSpPr>
            <p:cNvPr id="1041" name="Shape 1041"/>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2" name="Shape 1042"/>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3" name="Shape 1043"/>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44" name="Shape 1044"/>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045" name="Shape 1045"/>
          <p:cNvGrpSpPr/>
          <p:nvPr/>
        </p:nvGrpSpPr>
        <p:grpSpPr>
          <a:xfrm rot="10800000" flipH="1">
            <a:off x="7663686" y="3682711"/>
            <a:ext cx="1034724" cy="895486"/>
            <a:chOff x="238125" y="1431100"/>
            <a:chExt cx="3296350" cy="2852775"/>
          </a:xfrm>
        </p:grpSpPr>
        <p:sp>
          <p:nvSpPr>
            <p:cNvPr id="1046" name="Shape 1046"/>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047" name="Shape 1047"/>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048" name="Shape 1048"/>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049" name="Shape 1049"/>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050" name="Shape 1050"/>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051" name="Shape 1051"/>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052" name="Shape 1052"/>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053" name="Shape 1053"/>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054" name="Shape 1054"/>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055" name="Shape 1055"/>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056" name="Shape 1056"/>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057" name="Shape 1057"/>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058" name="Shape 1058"/>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059" name="Shape 1059"/>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060" name="Shape 1060"/>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061" name="Shape 1061"/>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062" name="Shape 1062"/>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063" name="Shape 1063"/>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064" name="Shape 1064"/>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065" name="Shape 1065"/>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066" name="Shape 1066"/>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067" name="Shape 1067"/>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068" name="Shape 1068"/>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069" name="Shape 1069"/>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070" name="Shape 1070"/>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071" name="Shape 1071"/>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072" name="Shape 1072"/>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073" name="Shape 1073"/>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074" name="Shape 1074"/>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075" name="Shape 1075"/>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076" name="Shape 1076"/>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077" name="Shape 1077"/>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078" name="Shape 1078"/>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079" name="Shape 1079"/>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080" name="Shape 1080"/>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081" name="Shape 1081"/>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082" name="Shape 1082"/>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083" name="Shape 1083"/>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084" name="Shape 1084"/>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085" name="Shape 1085"/>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086" name="Shape 1086"/>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087" name="Shape 1087"/>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088" name="Shape 1088"/>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089" name="Shape 1089"/>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090" name="Shape 1090"/>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091" name="Shape 1091"/>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092" name="Shape 1092"/>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093" name="Shape 1093"/>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094" name="Shape 1094"/>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095" name="Shape 1095"/>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096" name="Shape 1096"/>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097" name="Shape 1097"/>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098" name="Shape 1098"/>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099" name="Shape 1099"/>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100" name="Shape 1100"/>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101" name="Shape 1101"/>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102" name="Shape 1102"/>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103" name="Shape 1103"/>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104" name="Shape 1104"/>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105" name="Shape 1105"/>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106" name="Shape 1106"/>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107" name="Shape 1107"/>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108" name="Shape 1108"/>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109" name="Shape 1109"/>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110" name="Shape 1110"/>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111" name="Shape 1111"/>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112" name="Shape 1112"/>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113" name="Shape 1113"/>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114" name="Shape 1114"/>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115" name="Shape 1115"/>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116" name="Shape 1116"/>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117" name="Shape 1117"/>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118" name="Shape 1118"/>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119" name="Shape 1119"/>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120" name="Shape 1120"/>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121" name="Shape 1121"/>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122" name="Shape 1122"/>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123" name="Shape 1123"/>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124" name="Shape 1124"/>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125" name="Shape 1125"/>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126" name="Shape 1126"/>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127" name="Shape 1127"/>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128" name="Shape 1128"/>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29" name="Shape 1129"/>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1130" name="Shape 1130"/>
          <p:cNvSpPr/>
          <p:nvPr/>
        </p:nvSpPr>
        <p:spPr>
          <a:xfrm rot="10800000" flipH="1">
            <a:off x="7821347" y="2935400"/>
            <a:ext cx="819900" cy="7098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31" name="Shape 1131"/>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32" name="Shape 1132"/>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1133" name="Shape 1133"/>
          <p:cNvGrpSpPr/>
          <p:nvPr/>
        </p:nvGrpSpPr>
        <p:grpSpPr>
          <a:xfrm>
            <a:off x="7354067" y="3426714"/>
            <a:ext cx="455624" cy="437053"/>
            <a:chOff x="5241175" y="4959100"/>
            <a:chExt cx="539775" cy="517775"/>
          </a:xfrm>
        </p:grpSpPr>
        <p:sp>
          <p:nvSpPr>
            <p:cNvPr id="1134" name="Shape 1134"/>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35" name="Shape 1135"/>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36" name="Shape 1136"/>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37" name="Shape 1137"/>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38" name="Shape 1138"/>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39" name="Shape 1139"/>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140" name="Shape 1140"/>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aption">
    <p:spTree>
      <p:nvGrpSpPr>
        <p:cNvPr id="1" name="Shape 1141"/>
        <p:cNvGrpSpPr/>
        <p:nvPr/>
      </p:nvGrpSpPr>
      <p:grpSpPr>
        <a:xfrm>
          <a:off x="0" y="0"/>
          <a:ext cx="0" cy="0"/>
          <a:chOff x="0" y="0"/>
          <a:chExt cx="0" cy="0"/>
        </a:xfrm>
      </p:grpSpPr>
      <p:sp>
        <p:nvSpPr>
          <p:cNvPr id="1142" name="Shape 1142"/>
          <p:cNvSpPr txBox="1">
            <a:spLocks noGrp="1"/>
          </p:cNvSpPr>
          <p:nvPr>
            <p:ph type="body" idx="1"/>
          </p:nvPr>
        </p:nvSpPr>
        <p:spPr>
          <a:xfrm>
            <a:off x="457200" y="4406309"/>
            <a:ext cx="8229600" cy="519600"/>
          </a:xfrm>
          <a:prstGeom prst="rect">
            <a:avLst/>
          </a:prstGeom>
        </p:spPr>
        <p:txBody>
          <a:bodyPr lIns="91425" tIns="91425" rIns="91425" bIns="91425" anchor="t" anchorCtr="0"/>
          <a:lstStyle>
            <a:lvl1pPr lvl="0" algn="ctr" rtl="0">
              <a:spcBef>
                <a:spcPts val="360"/>
              </a:spcBef>
              <a:buNone/>
              <a:defRPr/>
            </a:lvl1pPr>
          </a:lstStyle>
          <a:p>
            <a:endParaRPr/>
          </a:p>
        </p:txBody>
      </p:sp>
      <p:grpSp>
        <p:nvGrpSpPr>
          <p:cNvPr id="1143" name="Shape 1143"/>
          <p:cNvGrpSpPr/>
          <p:nvPr/>
        </p:nvGrpSpPr>
        <p:grpSpPr>
          <a:xfrm rot="10800000" flipH="1">
            <a:off x="411206" y="245768"/>
            <a:ext cx="1322798" cy="1145959"/>
            <a:chOff x="4088875" y="1431100"/>
            <a:chExt cx="3293000" cy="2852775"/>
          </a:xfrm>
        </p:grpSpPr>
        <p:sp>
          <p:nvSpPr>
            <p:cNvPr id="1144" name="Shape 1144"/>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145" name="Shape 1145"/>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146" name="Shape 1146"/>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147" name="Shape 1147"/>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148" name="Shape 1148"/>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149" name="Shape 1149"/>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150" name="Shape 1150"/>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151" name="Shape 1151"/>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152" name="Shape 1152"/>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153" name="Shape 1153"/>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154" name="Shape 1154"/>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155" name="Shape 1155"/>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156" name="Shape 1156"/>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157" name="Shape 1157"/>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158" name="Shape 1158"/>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159" name="Shape 1159"/>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160" name="Shape 1160"/>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161" name="Shape 1161"/>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162" name="Shape 1162"/>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163" name="Shape 1163"/>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164" name="Shape 1164"/>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165" name="Shape 1165"/>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166" name="Shape 1166"/>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167" name="Shape 1167"/>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168" name="Shape 1168"/>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169" name="Shape 1169"/>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170" name="Shape 1170"/>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171" name="Shape 1171"/>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172" name="Shape 1172"/>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173" name="Shape 1173"/>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174" name="Shape 1174"/>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175" name="Shape 1175"/>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176" name="Shape 1176"/>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177" name="Shape 1177"/>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178" name="Shape 1178"/>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179" name="Shape 1179"/>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180" name="Shape 1180"/>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181" name="Shape 1181"/>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182" name="Shape 1182"/>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183" name="Shape 1183"/>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184" name="Shape 1184"/>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185" name="Shape 1185"/>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186" name="Shape 1186"/>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187" name="Shape 1187"/>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188" name="Shape 1188"/>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189" name="Shape 1189"/>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190" name="Shape 1190"/>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191" name="Shape 1191"/>
          <p:cNvSpPr/>
          <p:nvPr/>
        </p:nvSpPr>
        <p:spPr>
          <a:xfrm rot="10800000" flipH="1">
            <a:off x="-123825" y="1058975"/>
            <a:ext cx="819900" cy="7101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2" name="Shape 1192"/>
          <p:cNvSpPr/>
          <p:nvPr/>
        </p:nvSpPr>
        <p:spPr>
          <a:xfrm rot="10800000" flipH="1">
            <a:off x="638174" y="1440100"/>
            <a:ext cx="428700" cy="371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93" name="Shape 1193"/>
          <p:cNvSpPr/>
          <p:nvPr/>
        </p:nvSpPr>
        <p:spPr>
          <a:xfrm rot="10800000" flipH="1">
            <a:off x="1495424" y="-131650"/>
            <a:ext cx="819900" cy="7101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194" name="Shape 1194"/>
          <p:cNvSpPr/>
          <p:nvPr/>
        </p:nvSpPr>
        <p:spPr>
          <a:xfrm rot="10800000" flipH="1">
            <a:off x="327799" y="88925"/>
            <a:ext cx="358800" cy="3105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1195" name="Shape 1195"/>
          <p:cNvGrpSpPr/>
          <p:nvPr/>
        </p:nvGrpSpPr>
        <p:grpSpPr>
          <a:xfrm>
            <a:off x="1729783" y="61067"/>
            <a:ext cx="351203" cy="324660"/>
            <a:chOff x="5975075" y="2327500"/>
            <a:chExt cx="420100" cy="388350"/>
          </a:xfrm>
        </p:grpSpPr>
        <p:sp>
          <p:nvSpPr>
            <p:cNvPr id="1196" name="Shape 1196"/>
            <p:cNvSpPr/>
            <p:nvPr/>
          </p:nvSpPr>
          <p:spPr>
            <a:xfrm>
              <a:off x="5975075" y="2474650"/>
              <a:ext cx="98325" cy="220450"/>
            </a:xfrm>
            <a:custGeom>
              <a:avLst/>
              <a:gdLst/>
              <a:ahLst/>
              <a:cxnLst/>
              <a:rect l="0" t="0" r="0" b="0"/>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197" name="Shape 1197"/>
            <p:cNvSpPr/>
            <p:nvPr/>
          </p:nvSpPr>
          <p:spPr>
            <a:xfrm>
              <a:off x="6088025" y="2327500"/>
              <a:ext cx="307150" cy="388350"/>
            </a:xfrm>
            <a:custGeom>
              <a:avLst/>
              <a:gdLst/>
              <a:ahLst/>
              <a:cxnLst/>
              <a:rect l="0" t="0" r="0" b="0"/>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198" name="Shape 1198"/>
          <p:cNvSpPr/>
          <p:nvPr/>
        </p:nvSpPr>
        <p:spPr>
          <a:xfrm>
            <a:off x="203100" y="1270176"/>
            <a:ext cx="166061" cy="287704"/>
          </a:xfrm>
          <a:custGeom>
            <a:avLst/>
            <a:gdLst/>
            <a:ahLst/>
            <a:cxnLst/>
            <a:rect l="0" t="0" r="0" b="0"/>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grpSp>
        <p:nvGrpSpPr>
          <p:cNvPr id="1199" name="Shape 1199"/>
          <p:cNvGrpSpPr/>
          <p:nvPr/>
        </p:nvGrpSpPr>
        <p:grpSpPr>
          <a:xfrm>
            <a:off x="904276" y="515192"/>
            <a:ext cx="382958" cy="607110"/>
            <a:chOff x="6718575" y="2318625"/>
            <a:chExt cx="256950" cy="407375"/>
          </a:xfrm>
        </p:grpSpPr>
        <p:sp>
          <p:nvSpPr>
            <p:cNvPr id="1200" name="Shape 1200"/>
            <p:cNvSpPr/>
            <p:nvPr/>
          </p:nvSpPr>
          <p:spPr>
            <a:xfrm>
              <a:off x="6795900" y="2673600"/>
              <a:ext cx="102300" cy="22550"/>
            </a:xfrm>
            <a:custGeom>
              <a:avLst/>
              <a:gdLst/>
              <a:ahLst/>
              <a:cxnLst/>
              <a:rect l="0" t="0" r="0" b="0"/>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1" name="Shape 1201"/>
            <p:cNvSpPr/>
            <p:nvPr/>
          </p:nvSpPr>
          <p:spPr>
            <a:xfrm>
              <a:off x="6795900" y="2650475"/>
              <a:ext cx="102300" cy="22550"/>
            </a:xfrm>
            <a:custGeom>
              <a:avLst/>
              <a:gdLst/>
              <a:ahLst/>
              <a:cxnLst/>
              <a:rect l="0" t="0" r="0" b="0"/>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2" name="Shape 1202"/>
            <p:cNvSpPr/>
            <p:nvPr/>
          </p:nvSpPr>
          <p:spPr>
            <a:xfrm>
              <a:off x="6795900" y="2696125"/>
              <a:ext cx="102300" cy="29875"/>
            </a:xfrm>
            <a:custGeom>
              <a:avLst/>
              <a:gdLst/>
              <a:ahLst/>
              <a:cxnLst/>
              <a:rect l="0" t="0" r="0" b="0"/>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3" name="Shape 1203"/>
            <p:cNvSpPr/>
            <p:nvPr/>
          </p:nvSpPr>
          <p:spPr>
            <a:xfrm>
              <a:off x="6784925" y="2459275"/>
              <a:ext cx="35350" cy="166875"/>
            </a:xfrm>
            <a:custGeom>
              <a:avLst/>
              <a:gdLst/>
              <a:ahLst/>
              <a:cxnLst/>
              <a:rect l="0" t="0" r="0" b="0"/>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4" name="Shape 1204"/>
            <p:cNvSpPr/>
            <p:nvPr/>
          </p:nvSpPr>
          <p:spPr>
            <a:xfrm>
              <a:off x="6718575" y="2318625"/>
              <a:ext cx="256950" cy="307525"/>
            </a:xfrm>
            <a:custGeom>
              <a:avLst/>
              <a:gdLst/>
              <a:ahLst/>
              <a:cxnLst/>
              <a:rect l="0" t="0" r="0" b="0"/>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5" name="Shape 1205"/>
            <p:cNvSpPr/>
            <p:nvPr/>
          </p:nvSpPr>
          <p:spPr>
            <a:xfrm>
              <a:off x="6873825" y="2459275"/>
              <a:ext cx="35350" cy="166875"/>
            </a:xfrm>
            <a:custGeom>
              <a:avLst/>
              <a:gdLst/>
              <a:ahLst/>
              <a:cxnLst/>
              <a:rect l="0" t="0" r="0" b="0"/>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6" name="Shape 1206"/>
            <p:cNvSpPr/>
            <p:nvPr/>
          </p:nvSpPr>
          <p:spPr>
            <a:xfrm>
              <a:off x="6801975" y="2453200"/>
              <a:ext cx="90150" cy="19500"/>
            </a:xfrm>
            <a:custGeom>
              <a:avLst/>
              <a:gdLst/>
              <a:ahLst/>
              <a:cxnLst/>
              <a:rect l="0" t="0" r="0" b="0"/>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7" name="Shape 1207"/>
            <p:cNvSpPr/>
            <p:nvPr/>
          </p:nvSpPr>
          <p:spPr>
            <a:xfrm>
              <a:off x="6795900" y="2628550"/>
              <a:ext cx="102300" cy="25"/>
            </a:xfrm>
            <a:custGeom>
              <a:avLst/>
              <a:gdLst/>
              <a:ahLst/>
              <a:cxnLst/>
              <a:rect l="0" t="0" r="0" b="0"/>
              <a:pathLst>
                <a:path w="4092" h="1" fill="none" extrusionOk="0">
                  <a:moveTo>
                    <a:pt x="0" y="1"/>
                  </a:moveTo>
                  <a:lnTo>
                    <a:pt x="4092"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208" name="Shape 1208"/>
          <p:cNvGrpSpPr/>
          <p:nvPr/>
        </p:nvGrpSpPr>
        <p:grpSpPr>
          <a:xfrm>
            <a:off x="335759" y="1840530"/>
            <a:ext cx="342881" cy="350068"/>
            <a:chOff x="3951850" y="2985350"/>
            <a:chExt cx="407950" cy="416500"/>
          </a:xfrm>
        </p:grpSpPr>
        <p:sp>
          <p:nvSpPr>
            <p:cNvPr id="1209" name="Shape 1209"/>
            <p:cNvSpPr/>
            <p:nvPr/>
          </p:nvSpPr>
          <p:spPr>
            <a:xfrm>
              <a:off x="3951850" y="2985350"/>
              <a:ext cx="314800" cy="314825"/>
            </a:xfrm>
            <a:custGeom>
              <a:avLst/>
              <a:gdLst/>
              <a:ahLst/>
              <a:cxnLst/>
              <a:rect l="0" t="0" r="0" b="0"/>
              <a:pathLst>
                <a:path w="12592" h="12593" fill="none" extrusionOk="0">
                  <a:moveTo>
                    <a:pt x="6284" y="1"/>
                  </a:moveTo>
                  <a:lnTo>
                    <a:pt x="6284" y="1"/>
                  </a:lnTo>
                  <a:lnTo>
                    <a:pt x="5967" y="25"/>
                  </a:lnTo>
                  <a:lnTo>
                    <a:pt x="5651" y="49"/>
                  </a:lnTo>
                  <a:lnTo>
                    <a:pt x="5334" y="74"/>
                  </a:lnTo>
                  <a:lnTo>
                    <a:pt x="5017" y="147"/>
                  </a:lnTo>
                  <a:lnTo>
                    <a:pt x="4725" y="220"/>
                  </a:lnTo>
                  <a:lnTo>
                    <a:pt x="4433" y="293"/>
                  </a:lnTo>
                  <a:lnTo>
                    <a:pt x="4141" y="390"/>
                  </a:lnTo>
                  <a:lnTo>
                    <a:pt x="3848" y="512"/>
                  </a:lnTo>
                  <a:lnTo>
                    <a:pt x="3556" y="634"/>
                  </a:lnTo>
                  <a:lnTo>
                    <a:pt x="3288" y="780"/>
                  </a:lnTo>
                  <a:lnTo>
                    <a:pt x="3020" y="926"/>
                  </a:lnTo>
                  <a:lnTo>
                    <a:pt x="2777" y="1072"/>
                  </a:lnTo>
                  <a:lnTo>
                    <a:pt x="2290" y="1437"/>
                  </a:lnTo>
                  <a:lnTo>
                    <a:pt x="1851" y="1852"/>
                  </a:lnTo>
                  <a:lnTo>
                    <a:pt x="1437" y="2290"/>
                  </a:lnTo>
                  <a:lnTo>
                    <a:pt x="1072" y="2777"/>
                  </a:lnTo>
                  <a:lnTo>
                    <a:pt x="901" y="3045"/>
                  </a:lnTo>
                  <a:lnTo>
                    <a:pt x="755" y="3313"/>
                  </a:lnTo>
                  <a:lnTo>
                    <a:pt x="609" y="3581"/>
                  </a:lnTo>
                  <a:lnTo>
                    <a:pt x="487" y="3849"/>
                  </a:lnTo>
                  <a:lnTo>
                    <a:pt x="390" y="4141"/>
                  </a:lnTo>
                  <a:lnTo>
                    <a:pt x="292" y="4433"/>
                  </a:lnTo>
                  <a:lnTo>
                    <a:pt x="195" y="4725"/>
                  </a:lnTo>
                  <a:lnTo>
                    <a:pt x="122" y="5042"/>
                  </a:lnTo>
                  <a:lnTo>
                    <a:pt x="73" y="5334"/>
                  </a:lnTo>
                  <a:lnTo>
                    <a:pt x="25" y="5651"/>
                  </a:lnTo>
                  <a:lnTo>
                    <a:pt x="0" y="5968"/>
                  </a:lnTo>
                  <a:lnTo>
                    <a:pt x="0" y="6308"/>
                  </a:lnTo>
                  <a:lnTo>
                    <a:pt x="0" y="6308"/>
                  </a:lnTo>
                  <a:lnTo>
                    <a:pt x="0" y="6625"/>
                  </a:lnTo>
                  <a:lnTo>
                    <a:pt x="25" y="6942"/>
                  </a:lnTo>
                  <a:lnTo>
                    <a:pt x="73" y="7258"/>
                  </a:lnTo>
                  <a:lnTo>
                    <a:pt x="122" y="7575"/>
                  </a:lnTo>
                  <a:lnTo>
                    <a:pt x="195" y="7867"/>
                  </a:lnTo>
                  <a:lnTo>
                    <a:pt x="292" y="8184"/>
                  </a:lnTo>
                  <a:lnTo>
                    <a:pt x="390" y="8476"/>
                  </a:lnTo>
                  <a:lnTo>
                    <a:pt x="487" y="8744"/>
                  </a:lnTo>
                  <a:lnTo>
                    <a:pt x="609" y="9036"/>
                  </a:lnTo>
                  <a:lnTo>
                    <a:pt x="755" y="9304"/>
                  </a:lnTo>
                  <a:lnTo>
                    <a:pt x="901" y="9572"/>
                  </a:lnTo>
                  <a:lnTo>
                    <a:pt x="1072" y="9816"/>
                  </a:lnTo>
                  <a:lnTo>
                    <a:pt x="1437" y="10303"/>
                  </a:lnTo>
                  <a:lnTo>
                    <a:pt x="1851" y="10741"/>
                  </a:lnTo>
                  <a:lnTo>
                    <a:pt x="2290" y="11155"/>
                  </a:lnTo>
                  <a:lnTo>
                    <a:pt x="2777" y="11520"/>
                  </a:lnTo>
                  <a:lnTo>
                    <a:pt x="3020" y="11691"/>
                  </a:lnTo>
                  <a:lnTo>
                    <a:pt x="3288" y="11837"/>
                  </a:lnTo>
                  <a:lnTo>
                    <a:pt x="3556" y="11983"/>
                  </a:lnTo>
                  <a:lnTo>
                    <a:pt x="3848" y="12105"/>
                  </a:lnTo>
                  <a:lnTo>
                    <a:pt x="4141" y="12202"/>
                  </a:lnTo>
                  <a:lnTo>
                    <a:pt x="4433" y="12300"/>
                  </a:lnTo>
                  <a:lnTo>
                    <a:pt x="4725" y="12397"/>
                  </a:lnTo>
                  <a:lnTo>
                    <a:pt x="5017" y="12470"/>
                  </a:lnTo>
                  <a:lnTo>
                    <a:pt x="5334" y="12519"/>
                  </a:lnTo>
                  <a:lnTo>
                    <a:pt x="5651" y="12568"/>
                  </a:lnTo>
                  <a:lnTo>
                    <a:pt x="5967" y="12592"/>
                  </a:lnTo>
                  <a:lnTo>
                    <a:pt x="6284" y="12592"/>
                  </a:lnTo>
                  <a:lnTo>
                    <a:pt x="6284" y="12592"/>
                  </a:lnTo>
                  <a:lnTo>
                    <a:pt x="6625" y="12592"/>
                  </a:lnTo>
                  <a:lnTo>
                    <a:pt x="6941" y="12568"/>
                  </a:lnTo>
                  <a:lnTo>
                    <a:pt x="7258" y="12519"/>
                  </a:lnTo>
                  <a:lnTo>
                    <a:pt x="7550" y="12470"/>
                  </a:lnTo>
                  <a:lnTo>
                    <a:pt x="7867" y="12397"/>
                  </a:lnTo>
                  <a:lnTo>
                    <a:pt x="8159" y="12300"/>
                  </a:lnTo>
                  <a:lnTo>
                    <a:pt x="8451" y="12202"/>
                  </a:lnTo>
                  <a:lnTo>
                    <a:pt x="8744" y="12105"/>
                  </a:lnTo>
                  <a:lnTo>
                    <a:pt x="9012" y="11983"/>
                  </a:lnTo>
                  <a:lnTo>
                    <a:pt x="9279" y="11837"/>
                  </a:lnTo>
                  <a:lnTo>
                    <a:pt x="9547" y="11691"/>
                  </a:lnTo>
                  <a:lnTo>
                    <a:pt x="9815" y="11520"/>
                  </a:lnTo>
                  <a:lnTo>
                    <a:pt x="10302" y="11155"/>
                  </a:lnTo>
                  <a:lnTo>
                    <a:pt x="10741" y="10741"/>
                  </a:lnTo>
                  <a:lnTo>
                    <a:pt x="11155" y="10303"/>
                  </a:lnTo>
                  <a:lnTo>
                    <a:pt x="11520" y="9816"/>
                  </a:lnTo>
                  <a:lnTo>
                    <a:pt x="11666" y="9572"/>
                  </a:lnTo>
                  <a:lnTo>
                    <a:pt x="11812" y="9304"/>
                  </a:lnTo>
                  <a:lnTo>
                    <a:pt x="11958" y="9036"/>
                  </a:lnTo>
                  <a:lnTo>
                    <a:pt x="12080" y="8744"/>
                  </a:lnTo>
                  <a:lnTo>
                    <a:pt x="12202" y="8476"/>
                  </a:lnTo>
                  <a:lnTo>
                    <a:pt x="12299" y="8184"/>
                  </a:lnTo>
                  <a:lnTo>
                    <a:pt x="12397" y="7867"/>
                  </a:lnTo>
                  <a:lnTo>
                    <a:pt x="12446" y="7575"/>
                  </a:lnTo>
                  <a:lnTo>
                    <a:pt x="12519" y="7258"/>
                  </a:lnTo>
                  <a:lnTo>
                    <a:pt x="12543" y="6942"/>
                  </a:lnTo>
                  <a:lnTo>
                    <a:pt x="12567" y="6625"/>
                  </a:lnTo>
                  <a:lnTo>
                    <a:pt x="12592" y="6308"/>
                  </a:lnTo>
                  <a:lnTo>
                    <a:pt x="12592" y="6308"/>
                  </a:lnTo>
                  <a:lnTo>
                    <a:pt x="12567" y="5968"/>
                  </a:lnTo>
                  <a:lnTo>
                    <a:pt x="12543" y="5651"/>
                  </a:lnTo>
                  <a:lnTo>
                    <a:pt x="12519" y="5334"/>
                  </a:lnTo>
                  <a:lnTo>
                    <a:pt x="12446" y="5042"/>
                  </a:lnTo>
                  <a:lnTo>
                    <a:pt x="12397" y="4725"/>
                  </a:lnTo>
                  <a:lnTo>
                    <a:pt x="12299" y="4433"/>
                  </a:lnTo>
                  <a:lnTo>
                    <a:pt x="12202" y="4141"/>
                  </a:lnTo>
                  <a:lnTo>
                    <a:pt x="12080" y="3849"/>
                  </a:lnTo>
                  <a:lnTo>
                    <a:pt x="11958" y="3581"/>
                  </a:lnTo>
                  <a:lnTo>
                    <a:pt x="11812" y="3313"/>
                  </a:lnTo>
                  <a:lnTo>
                    <a:pt x="11666" y="3045"/>
                  </a:lnTo>
                  <a:lnTo>
                    <a:pt x="11520" y="2777"/>
                  </a:lnTo>
                  <a:lnTo>
                    <a:pt x="11155" y="2290"/>
                  </a:lnTo>
                  <a:lnTo>
                    <a:pt x="10741" y="1852"/>
                  </a:lnTo>
                  <a:lnTo>
                    <a:pt x="10302" y="1437"/>
                  </a:lnTo>
                  <a:lnTo>
                    <a:pt x="9815" y="1072"/>
                  </a:lnTo>
                  <a:lnTo>
                    <a:pt x="9547" y="926"/>
                  </a:lnTo>
                  <a:lnTo>
                    <a:pt x="9279" y="780"/>
                  </a:lnTo>
                  <a:lnTo>
                    <a:pt x="9012" y="634"/>
                  </a:lnTo>
                  <a:lnTo>
                    <a:pt x="8744" y="512"/>
                  </a:lnTo>
                  <a:lnTo>
                    <a:pt x="8451" y="390"/>
                  </a:lnTo>
                  <a:lnTo>
                    <a:pt x="8159" y="293"/>
                  </a:lnTo>
                  <a:lnTo>
                    <a:pt x="7867" y="220"/>
                  </a:lnTo>
                  <a:lnTo>
                    <a:pt x="7550" y="147"/>
                  </a:lnTo>
                  <a:lnTo>
                    <a:pt x="7258" y="74"/>
                  </a:lnTo>
                  <a:lnTo>
                    <a:pt x="6941" y="49"/>
                  </a:lnTo>
                  <a:lnTo>
                    <a:pt x="6625" y="25"/>
                  </a:lnTo>
                  <a:lnTo>
                    <a:pt x="6284" y="1"/>
                  </a:lnTo>
                  <a:lnTo>
                    <a:pt x="6284" y="1"/>
                  </a:lnTo>
                  <a:close/>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0" name="Shape 1210"/>
            <p:cNvSpPr/>
            <p:nvPr/>
          </p:nvSpPr>
          <p:spPr>
            <a:xfrm>
              <a:off x="3988375" y="3021875"/>
              <a:ext cx="241750" cy="241750"/>
            </a:xfrm>
            <a:custGeom>
              <a:avLst/>
              <a:gdLst/>
              <a:ahLst/>
              <a:cxnLst/>
              <a:rect l="0" t="0" r="0" b="0"/>
              <a:pathLst>
                <a:path w="9670" h="9670" fill="none" extrusionOk="0">
                  <a:moveTo>
                    <a:pt x="4823" y="1"/>
                  </a:moveTo>
                  <a:lnTo>
                    <a:pt x="4823" y="1"/>
                  </a:lnTo>
                  <a:lnTo>
                    <a:pt x="4336" y="25"/>
                  </a:lnTo>
                  <a:lnTo>
                    <a:pt x="3849" y="98"/>
                  </a:lnTo>
                  <a:lnTo>
                    <a:pt x="3386" y="220"/>
                  </a:lnTo>
                  <a:lnTo>
                    <a:pt x="2947" y="391"/>
                  </a:lnTo>
                  <a:lnTo>
                    <a:pt x="2533" y="585"/>
                  </a:lnTo>
                  <a:lnTo>
                    <a:pt x="2144" y="829"/>
                  </a:lnTo>
                  <a:lnTo>
                    <a:pt x="1754" y="1121"/>
                  </a:lnTo>
                  <a:lnTo>
                    <a:pt x="1413" y="1438"/>
                  </a:lnTo>
                  <a:lnTo>
                    <a:pt x="1096" y="1779"/>
                  </a:lnTo>
                  <a:lnTo>
                    <a:pt x="829" y="2144"/>
                  </a:lnTo>
                  <a:lnTo>
                    <a:pt x="585" y="2534"/>
                  </a:lnTo>
                  <a:lnTo>
                    <a:pt x="390" y="2972"/>
                  </a:lnTo>
                  <a:lnTo>
                    <a:pt x="220" y="3411"/>
                  </a:lnTo>
                  <a:lnTo>
                    <a:pt x="98" y="3873"/>
                  </a:lnTo>
                  <a:lnTo>
                    <a:pt x="25" y="4336"/>
                  </a:lnTo>
                  <a:lnTo>
                    <a:pt x="1" y="4847"/>
                  </a:lnTo>
                  <a:lnTo>
                    <a:pt x="1" y="4847"/>
                  </a:lnTo>
                  <a:lnTo>
                    <a:pt x="25" y="5335"/>
                  </a:lnTo>
                  <a:lnTo>
                    <a:pt x="98" y="5822"/>
                  </a:lnTo>
                  <a:lnTo>
                    <a:pt x="220" y="6284"/>
                  </a:lnTo>
                  <a:lnTo>
                    <a:pt x="390" y="6723"/>
                  </a:lnTo>
                  <a:lnTo>
                    <a:pt x="585" y="7137"/>
                  </a:lnTo>
                  <a:lnTo>
                    <a:pt x="829" y="7527"/>
                  </a:lnTo>
                  <a:lnTo>
                    <a:pt x="1096" y="7916"/>
                  </a:lnTo>
                  <a:lnTo>
                    <a:pt x="1413" y="8257"/>
                  </a:lnTo>
                  <a:lnTo>
                    <a:pt x="1754" y="8574"/>
                  </a:lnTo>
                  <a:lnTo>
                    <a:pt x="2144" y="8842"/>
                  </a:lnTo>
                  <a:lnTo>
                    <a:pt x="2533" y="9085"/>
                  </a:lnTo>
                  <a:lnTo>
                    <a:pt x="2947" y="9280"/>
                  </a:lnTo>
                  <a:lnTo>
                    <a:pt x="3386" y="9451"/>
                  </a:lnTo>
                  <a:lnTo>
                    <a:pt x="3849" y="9572"/>
                  </a:lnTo>
                  <a:lnTo>
                    <a:pt x="4336" y="9645"/>
                  </a:lnTo>
                  <a:lnTo>
                    <a:pt x="4823" y="9670"/>
                  </a:lnTo>
                  <a:lnTo>
                    <a:pt x="4823" y="9670"/>
                  </a:lnTo>
                  <a:lnTo>
                    <a:pt x="5334" y="9645"/>
                  </a:lnTo>
                  <a:lnTo>
                    <a:pt x="5797" y="9572"/>
                  </a:lnTo>
                  <a:lnTo>
                    <a:pt x="6260" y="9451"/>
                  </a:lnTo>
                  <a:lnTo>
                    <a:pt x="6698" y="9280"/>
                  </a:lnTo>
                  <a:lnTo>
                    <a:pt x="7136" y="9085"/>
                  </a:lnTo>
                  <a:lnTo>
                    <a:pt x="7526" y="8842"/>
                  </a:lnTo>
                  <a:lnTo>
                    <a:pt x="7892" y="8574"/>
                  </a:lnTo>
                  <a:lnTo>
                    <a:pt x="8232" y="8257"/>
                  </a:lnTo>
                  <a:lnTo>
                    <a:pt x="8549" y="7916"/>
                  </a:lnTo>
                  <a:lnTo>
                    <a:pt x="8841" y="7527"/>
                  </a:lnTo>
                  <a:lnTo>
                    <a:pt x="9085" y="7137"/>
                  </a:lnTo>
                  <a:lnTo>
                    <a:pt x="9280" y="6723"/>
                  </a:lnTo>
                  <a:lnTo>
                    <a:pt x="9450" y="6284"/>
                  </a:lnTo>
                  <a:lnTo>
                    <a:pt x="9572" y="5822"/>
                  </a:lnTo>
                  <a:lnTo>
                    <a:pt x="9645" y="5335"/>
                  </a:lnTo>
                  <a:lnTo>
                    <a:pt x="9669" y="4847"/>
                  </a:lnTo>
                  <a:lnTo>
                    <a:pt x="9669" y="4847"/>
                  </a:lnTo>
                  <a:lnTo>
                    <a:pt x="9645" y="4336"/>
                  </a:lnTo>
                  <a:lnTo>
                    <a:pt x="9572" y="3873"/>
                  </a:lnTo>
                  <a:lnTo>
                    <a:pt x="9450" y="3411"/>
                  </a:lnTo>
                  <a:lnTo>
                    <a:pt x="9280" y="2972"/>
                  </a:lnTo>
                  <a:lnTo>
                    <a:pt x="9085" y="2534"/>
                  </a:lnTo>
                  <a:lnTo>
                    <a:pt x="8841" y="2144"/>
                  </a:lnTo>
                  <a:lnTo>
                    <a:pt x="8549" y="1779"/>
                  </a:lnTo>
                  <a:lnTo>
                    <a:pt x="8232" y="1438"/>
                  </a:lnTo>
                  <a:lnTo>
                    <a:pt x="7892" y="1121"/>
                  </a:lnTo>
                  <a:lnTo>
                    <a:pt x="7526" y="829"/>
                  </a:lnTo>
                  <a:lnTo>
                    <a:pt x="7136" y="585"/>
                  </a:lnTo>
                  <a:lnTo>
                    <a:pt x="6698" y="391"/>
                  </a:lnTo>
                  <a:lnTo>
                    <a:pt x="6260" y="220"/>
                  </a:lnTo>
                  <a:lnTo>
                    <a:pt x="5797" y="98"/>
                  </a:lnTo>
                  <a:lnTo>
                    <a:pt x="5334" y="25"/>
                  </a:lnTo>
                  <a:lnTo>
                    <a:pt x="4823" y="1"/>
                  </a:lnTo>
                  <a:lnTo>
                    <a:pt x="4823"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1" name="Shape 1211"/>
            <p:cNvSpPr/>
            <p:nvPr/>
          </p:nvSpPr>
          <p:spPr>
            <a:xfrm>
              <a:off x="4024300" y="3058425"/>
              <a:ext cx="84650" cy="84650"/>
            </a:xfrm>
            <a:custGeom>
              <a:avLst/>
              <a:gdLst/>
              <a:ahLst/>
              <a:cxnLst/>
              <a:rect l="0" t="0" r="0" b="0"/>
              <a:pathLst>
                <a:path w="3386" h="3386" fill="none" extrusionOk="0">
                  <a:moveTo>
                    <a:pt x="0" y="3385"/>
                  </a:moveTo>
                  <a:lnTo>
                    <a:pt x="0" y="3385"/>
                  </a:lnTo>
                  <a:lnTo>
                    <a:pt x="25" y="3020"/>
                  </a:lnTo>
                  <a:lnTo>
                    <a:pt x="74" y="2704"/>
                  </a:lnTo>
                  <a:lnTo>
                    <a:pt x="147" y="2363"/>
                  </a:lnTo>
                  <a:lnTo>
                    <a:pt x="268" y="2070"/>
                  </a:lnTo>
                  <a:lnTo>
                    <a:pt x="414" y="1754"/>
                  </a:lnTo>
                  <a:lnTo>
                    <a:pt x="585" y="1486"/>
                  </a:lnTo>
                  <a:lnTo>
                    <a:pt x="780" y="1218"/>
                  </a:lnTo>
                  <a:lnTo>
                    <a:pt x="999" y="974"/>
                  </a:lnTo>
                  <a:lnTo>
                    <a:pt x="1243" y="755"/>
                  </a:lnTo>
                  <a:lnTo>
                    <a:pt x="1510" y="560"/>
                  </a:lnTo>
                  <a:lnTo>
                    <a:pt x="1778" y="390"/>
                  </a:lnTo>
                  <a:lnTo>
                    <a:pt x="2071" y="244"/>
                  </a:lnTo>
                  <a:lnTo>
                    <a:pt x="2387" y="146"/>
                  </a:lnTo>
                  <a:lnTo>
                    <a:pt x="2704" y="49"/>
                  </a:lnTo>
                  <a:lnTo>
                    <a:pt x="3045" y="0"/>
                  </a:lnTo>
                  <a:lnTo>
                    <a:pt x="3386" y="0"/>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12" name="Shape 1212"/>
            <p:cNvSpPr/>
            <p:nvPr/>
          </p:nvSpPr>
          <p:spPr>
            <a:xfrm>
              <a:off x="4205750" y="3248375"/>
              <a:ext cx="154050" cy="153475"/>
            </a:xfrm>
            <a:custGeom>
              <a:avLst/>
              <a:gdLst/>
              <a:ahLst/>
              <a:cxnLst/>
              <a:rect l="0" t="0" r="0" b="0"/>
              <a:pathLst>
                <a:path w="6162" h="6139" fill="none" extrusionOk="0">
                  <a:moveTo>
                    <a:pt x="0" y="1024"/>
                  </a:moveTo>
                  <a:lnTo>
                    <a:pt x="4969" y="5992"/>
                  </a:lnTo>
                  <a:lnTo>
                    <a:pt x="4969" y="5992"/>
                  </a:lnTo>
                  <a:lnTo>
                    <a:pt x="5042" y="6041"/>
                  </a:lnTo>
                  <a:lnTo>
                    <a:pt x="5115" y="6090"/>
                  </a:lnTo>
                  <a:lnTo>
                    <a:pt x="5212" y="6114"/>
                  </a:lnTo>
                  <a:lnTo>
                    <a:pt x="5310" y="6138"/>
                  </a:lnTo>
                  <a:lnTo>
                    <a:pt x="5407" y="6114"/>
                  </a:lnTo>
                  <a:lnTo>
                    <a:pt x="5480" y="6090"/>
                  </a:lnTo>
                  <a:lnTo>
                    <a:pt x="5577" y="6041"/>
                  </a:lnTo>
                  <a:lnTo>
                    <a:pt x="5651" y="5992"/>
                  </a:lnTo>
                  <a:lnTo>
                    <a:pt x="6016" y="5627"/>
                  </a:lnTo>
                  <a:lnTo>
                    <a:pt x="6016" y="5627"/>
                  </a:lnTo>
                  <a:lnTo>
                    <a:pt x="6089" y="5554"/>
                  </a:lnTo>
                  <a:lnTo>
                    <a:pt x="6138" y="5456"/>
                  </a:lnTo>
                  <a:lnTo>
                    <a:pt x="6162" y="5359"/>
                  </a:lnTo>
                  <a:lnTo>
                    <a:pt x="6162" y="5286"/>
                  </a:lnTo>
                  <a:lnTo>
                    <a:pt x="6162" y="5188"/>
                  </a:lnTo>
                  <a:lnTo>
                    <a:pt x="6138" y="5091"/>
                  </a:lnTo>
                  <a:lnTo>
                    <a:pt x="6089" y="5018"/>
                  </a:lnTo>
                  <a:lnTo>
                    <a:pt x="6016" y="4921"/>
                  </a:lnTo>
                  <a:lnTo>
                    <a:pt x="1072" y="1"/>
                  </a:lnTo>
                </a:path>
              </a:pathLst>
            </a:custGeom>
            <a:noFill/>
            <a:ln w="19050" cap="rnd"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213" name="Shape 1213"/>
          <p:cNvGrpSpPr/>
          <p:nvPr/>
        </p:nvGrpSpPr>
        <p:grpSpPr>
          <a:xfrm rot="10800000" flipH="1">
            <a:off x="7663686" y="3682711"/>
            <a:ext cx="1034724" cy="895486"/>
            <a:chOff x="238125" y="1431100"/>
            <a:chExt cx="3296350" cy="2852775"/>
          </a:xfrm>
        </p:grpSpPr>
        <p:sp>
          <p:nvSpPr>
            <p:cNvPr id="1214" name="Shape 1214"/>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215" name="Shape 1215"/>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216" name="Shape 1216"/>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217" name="Shape 1217"/>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218" name="Shape 1218"/>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219" name="Shape 1219"/>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220" name="Shape 1220"/>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221" name="Shape 1221"/>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222" name="Shape 1222"/>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223" name="Shape 1223"/>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224" name="Shape 1224"/>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225" name="Shape 1225"/>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226" name="Shape 1226"/>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227" name="Shape 1227"/>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228" name="Shape 1228"/>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229" name="Shape 1229"/>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230" name="Shape 1230"/>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231" name="Shape 1231"/>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232" name="Shape 1232"/>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233" name="Shape 1233"/>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234" name="Shape 1234"/>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235" name="Shape 1235"/>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236" name="Shape 1236"/>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237" name="Shape 1237"/>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238" name="Shape 1238"/>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239" name="Shape 1239"/>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240" name="Shape 1240"/>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241" name="Shape 1241"/>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242" name="Shape 1242"/>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243" name="Shape 1243"/>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244" name="Shape 1244"/>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245" name="Shape 1245"/>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246" name="Shape 1246"/>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247" name="Shape 1247"/>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248" name="Shape 1248"/>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249" name="Shape 1249"/>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250" name="Shape 1250"/>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251" name="Shape 1251"/>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252" name="Shape 1252"/>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253" name="Shape 1253"/>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254" name="Shape 1254"/>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255" name="Shape 1255"/>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256" name="Shape 1256"/>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257" name="Shape 1257"/>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258" name="Shape 1258"/>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259" name="Shape 1259"/>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260" name="Shape 1260"/>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261" name="Shape 1261"/>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262" name="Shape 1262"/>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263" name="Shape 1263"/>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264" name="Shape 1264"/>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265" name="Shape 1265"/>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266" name="Shape 1266"/>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267" name="Shape 1267"/>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268" name="Shape 1268"/>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269" name="Shape 1269"/>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270" name="Shape 1270"/>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271" name="Shape 1271"/>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272" name="Shape 1272"/>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273" name="Shape 1273"/>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274" name="Shape 1274"/>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275" name="Shape 1275"/>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276" name="Shape 1276"/>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277" name="Shape 1277"/>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278" name="Shape 1278"/>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279" name="Shape 1279"/>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280" name="Shape 1280"/>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281" name="Shape 1281"/>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282" name="Shape 1282"/>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283" name="Shape 1283"/>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284" name="Shape 1284"/>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285" name="Shape 1285"/>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286" name="Shape 1286"/>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287" name="Shape 1287"/>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288" name="Shape 1288"/>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289" name="Shape 1289"/>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290" name="Shape 1290"/>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291" name="Shape 1291"/>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292" name="Shape 1292"/>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293" name="Shape 1293"/>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294" name="Shape 1294"/>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295" name="Shape 1295"/>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296" name="Shape 1296"/>
          <p:cNvSpPr/>
          <p:nvPr/>
        </p:nvSpPr>
        <p:spPr>
          <a:xfrm rot="10800000" flipH="1">
            <a:off x="8486774" y="4230775"/>
            <a:ext cx="819900" cy="7101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97" name="Shape 1297"/>
          <p:cNvSpPr/>
          <p:nvPr/>
        </p:nvSpPr>
        <p:spPr>
          <a:xfrm rot="10800000" flipH="1">
            <a:off x="8124824" y="4615700"/>
            <a:ext cx="428700" cy="3711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1298" name="Shape 1298"/>
          <p:cNvSpPr/>
          <p:nvPr/>
        </p:nvSpPr>
        <p:spPr>
          <a:xfrm rot="10800000" flipH="1">
            <a:off x="7821347" y="2935400"/>
            <a:ext cx="819900" cy="7098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299" name="Shape 1299"/>
          <p:cNvSpPr/>
          <p:nvPr/>
        </p:nvSpPr>
        <p:spPr>
          <a:xfrm rot="10800000" flipH="1">
            <a:off x="8486775" y="3512175"/>
            <a:ext cx="358800" cy="3105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00" name="Shape 1300"/>
          <p:cNvSpPr/>
          <p:nvPr/>
        </p:nvSpPr>
        <p:spPr>
          <a:xfrm>
            <a:off x="8772688" y="4461807"/>
            <a:ext cx="248072" cy="248057"/>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nvGrpSpPr>
          <p:cNvPr id="1301" name="Shape 1301"/>
          <p:cNvGrpSpPr/>
          <p:nvPr/>
        </p:nvGrpSpPr>
        <p:grpSpPr>
          <a:xfrm>
            <a:off x="7354067" y="3426714"/>
            <a:ext cx="455624" cy="437053"/>
            <a:chOff x="5241175" y="4959100"/>
            <a:chExt cx="539775" cy="517775"/>
          </a:xfrm>
        </p:grpSpPr>
        <p:sp>
          <p:nvSpPr>
            <p:cNvPr id="1302" name="Shape 1302"/>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303" name="Shape 1303"/>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304" name="Shape 1304"/>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305" name="Shape 1305"/>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306" name="Shape 1306"/>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307" name="Shape 1307"/>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184769"/>
            </a:solidFill>
            <a:ln>
              <a:noFill/>
            </a:ln>
          </p:spPr>
          <p:txBody>
            <a:bodyPr lIns="91425" tIns="91425" rIns="91425" bIns="91425" anchor="ctr" anchorCtr="0">
              <a:noAutofit/>
            </a:bodyPr>
            <a:lstStyle/>
            <a:p>
              <a:pPr lvl="0">
                <a:spcBef>
                  <a:spcPts val="0"/>
                </a:spcBef>
                <a:buNone/>
              </a:pPr>
              <a:endParaRPr/>
            </a:p>
          </p:txBody>
        </p:sp>
      </p:grpSp>
      <p:sp>
        <p:nvSpPr>
          <p:cNvPr id="1308" name="Shape 1308"/>
          <p:cNvSpPr/>
          <p:nvPr/>
        </p:nvSpPr>
        <p:spPr>
          <a:xfrm>
            <a:off x="8081325" y="3153875"/>
            <a:ext cx="299951" cy="272838"/>
          </a:xfrm>
          <a:custGeom>
            <a:avLst/>
            <a:gdLst/>
            <a:ahLst/>
            <a:cxnLst/>
            <a:rect l="0" t="0" r="0" b="0"/>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3292E1"/>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309"/>
        <p:cNvGrpSpPr/>
        <p:nvPr/>
      </p:nvGrpSpPr>
      <p:grpSpPr>
        <a:xfrm>
          <a:off x="0" y="0"/>
          <a:ext cx="0" cy="0"/>
          <a:chOff x="0" y="0"/>
          <a:chExt cx="0" cy="0"/>
        </a:xfrm>
      </p:grpSpPr>
      <p:grpSp>
        <p:nvGrpSpPr>
          <p:cNvPr id="1310" name="Shape 1310"/>
          <p:cNvGrpSpPr/>
          <p:nvPr/>
        </p:nvGrpSpPr>
        <p:grpSpPr>
          <a:xfrm rot="10800000" flipH="1">
            <a:off x="316371" y="178887"/>
            <a:ext cx="1088336" cy="942842"/>
            <a:chOff x="4088875" y="1431100"/>
            <a:chExt cx="3293000" cy="2852775"/>
          </a:xfrm>
        </p:grpSpPr>
        <p:sp>
          <p:nvSpPr>
            <p:cNvPr id="1311" name="Shape 1311"/>
            <p:cNvSpPr/>
            <p:nvPr/>
          </p:nvSpPr>
          <p:spPr>
            <a:xfrm>
              <a:off x="4831475" y="4136025"/>
              <a:ext cx="157950" cy="147850"/>
            </a:xfrm>
            <a:custGeom>
              <a:avLst/>
              <a:gdLst/>
              <a:ahLst/>
              <a:cxnLst/>
              <a:rect l="0" t="0" r="0" b="0"/>
              <a:pathLst>
                <a:path w="6318" h="5914" extrusionOk="0">
                  <a:moveTo>
                    <a:pt x="404" y="0"/>
                  </a:moveTo>
                  <a:lnTo>
                    <a:pt x="1" y="269"/>
                  </a:lnTo>
                  <a:lnTo>
                    <a:pt x="3227" y="5914"/>
                  </a:lnTo>
                  <a:lnTo>
                    <a:pt x="6318" y="5914"/>
                  </a:lnTo>
                  <a:lnTo>
                    <a:pt x="404"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312" name="Shape 1312"/>
            <p:cNvSpPr/>
            <p:nvPr/>
          </p:nvSpPr>
          <p:spPr>
            <a:xfrm>
              <a:off x="4697075" y="3907525"/>
              <a:ext cx="389800" cy="376350"/>
            </a:xfrm>
            <a:custGeom>
              <a:avLst/>
              <a:gdLst/>
              <a:ahLst/>
              <a:cxnLst/>
              <a:rect l="0" t="0" r="0" b="0"/>
              <a:pathLst>
                <a:path w="15592" h="15054" extrusionOk="0">
                  <a:moveTo>
                    <a:pt x="538" y="0"/>
                  </a:moveTo>
                  <a:lnTo>
                    <a:pt x="1" y="269"/>
                  </a:lnTo>
                  <a:lnTo>
                    <a:pt x="5377" y="9543"/>
                  </a:lnTo>
                  <a:lnTo>
                    <a:pt x="11022" y="15054"/>
                  </a:lnTo>
                  <a:lnTo>
                    <a:pt x="15592" y="15054"/>
                  </a:lnTo>
                  <a:lnTo>
                    <a:pt x="538"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313" name="Shape 1313"/>
            <p:cNvSpPr/>
            <p:nvPr/>
          </p:nvSpPr>
          <p:spPr>
            <a:xfrm>
              <a:off x="4566025" y="3675675"/>
              <a:ext cx="618300" cy="608200"/>
            </a:xfrm>
            <a:custGeom>
              <a:avLst/>
              <a:gdLst/>
              <a:ahLst/>
              <a:cxnLst/>
              <a:rect l="0" t="0" r="0" b="0"/>
              <a:pathLst>
                <a:path w="24732" h="24328" extrusionOk="0">
                  <a:moveTo>
                    <a:pt x="404" y="0"/>
                  </a:moveTo>
                  <a:lnTo>
                    <a:pt x="1" y="404"/>
                  </a:lnTo>
                  <a:lnTo>
                    <a:pt x="5377" y="9543"/>
                  </a:lnTo>
                  <a:lnTo>
                    <a:pt x="20027"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314" name="Shape 1314"/>
            <p:cNvSpPr/>
            <p:nvPr/>
          </p:nvSpPr>
          <p:spPr>
            <a:xfrm>
              <a:off x="4434975" y="3447175"/>
              <a:ext cx="846800" cy="836700"/>
            </a:xfrm>
            <a:custGeom>
              <a:avLst/>
              <a:gdLst/>
              <a:ahLst/>
              <a:cxnLst/>
              <a:rect l="0" t="0" r="0" b="0"/>
              <a:pathLst>
                <a:path w="33872" h="33468" extrusionOk="0">
                  <a:moveTo>
                    <a:pt x="404" y="1"/>
                  </a:moveTo>
                  <a:lnTo>
                    <a:pt x="1" y="270"/>
                  </a:lnTo>
                  <a:lnTo>
                    <a:pt x="5243" y="9544"/>
                  </a:lnTo>
                  <a:lnTo>
                    <a:pt x="29167" y="33468"/>
                  </a:lnTo>
                  <a:lnTo>
                    <a:pt x="33871"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315" name="Shape 1315"/>
            <p:cNvSpPr/>
            <p:nvPr/>
          </p:nvSpPr>
          <p:spPr>
            <a:xfrm>
              <a:off x="4300575" y="3218700"/>
              <a:ext cx="1078650" cy="1065175"/>
            </a:xfrm>
            <a:custGeom>
              <a:avLst/>
              <a:gdLst/>
              <a:ahLst/>
              <a:cxnLst/>
              <a:rect l="0" t="0" r="0" b="0"/>
              <a:pathLst>
                <a:path w="43146" h="42607" extrusionOk="0">
                  <a:moveTo>
                    <a:pt x="404" y="0"/>
                  </a:moveTo>
                  <a:lnTo>
                    <a:pt x="0"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316" name="Shape 1316"/>
            <p:cNvSpPr/>
            <p:nvPr/>
          </p:nvSpPr>
          <p:spPr>
            <a:xfrm>
              <a:off x="4169525" y="2990200"/>
              <a:ext cx="1307150" cy="1293675"/>
            </a:xfrm>
            <a:custGeom>
              <a:avLst/>
              <a:gdLst/>
              <a:ahLst/>
              <a:cxnLst/>
              <a:rect l="0" t="0" r="0" b="0"/>
              <a:pathLst>
                <a:path w="52286" h="51747" extrusionOk="0">
                  <a:moveTo>
                    <a:pt x="404" y="1"/>
                  </a:moveTo>
                  <a:lnTo>
                    <a:pt x="1" y="269"/>
                  </a:lnTo>
                  <a:lnTo>
                    <a:pt x="5242" y="9409"/>
                  </a:lnTo>
                  <a:lnTo>
                    <a:pt x="47581" y="51747"/>
                  </a:lnTo>
                  <a:lnTo>
                    <a:pt x="52285" y="51747"/>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317" name="Shape 1317"/>
            <p:cNvSpPr/>
            <p:nvPr/>
          </p:nvSpPr>
          <p:spPr>
            <a:xfrm>
              <a:off x="4088875" y="2822200"/>
              <a:ext cx="1481875" cy="1461675"/>
            </a:xfrm>
            <a:custGeom>
              <a:avLst/>
              <a:gdLst/>
              <a:ahLst/>
              <a:cxnLst/>
              <a:rect l="0" t="0" r="0" b="0"/>
              <a:pathLst>
                <a:path w="59275" h="58467" extrusionOk="0">
                  <a:moveTo>
                    <a:pt x="807" y="0"/>
                  </a:moveTo>
                  <a:lnTo>
                    <a:pt x="1" y="1479"/>
                  </a:lnTo>
                  <a:lnTo>
                    <a:pt x="3227" y="6989"/>
                  </a:lnTo>
                  <a:lnTo>
                    <a:pt x="54705" y="58467"/>
                  </a:lnTo>
                  <a:lnTo>
                    <a:pt x="59274" y="58467"/>
                  </a:lnTo>
                  <a:lnTo>
                    <a:pt x="807"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318" name="Shape 1318"/>
            <p:cNvSpPr/>
            <p:nvPr/>
          </p:nvSpPr>
          <p:spPr>
            <a:xfrm>
              <a:off x="4102325" y="2761700"/>
              <a:ext cx="1565875" cy="1522175"/>
            </a:xfrm>
            <a:custGeom>
              <a:avLst/>
              <a:gdLst/>
              <a:ahLst/>
              <a:cxnLst/>
              <a:rect l="0" t="0" r="0" b="0"/>
              <a:pathLst>
                <a:path w="62635" h="60887" extrusionOk="0">
                  <a:moveTo>
                    <a:pt x="1748" y="1"/>
                  </a:moveTo>
                  <a:lnTo>
                    <a:pt x="0" y="2823"/>
                  </a:lnTo>
                  <a:lnTo>
                    <a:pt x="58064" y="60887"/>
                  </a:lnTo>
                  <a:lnTo>
                    <a:pt x="62634" y="60887"/>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319" name="Shape 1319"/>
            <p:cNvSpPr/>
            <p:nvPr/>
          </p:nvSpPr>
          <p:spPr>
            <a:xfrm>
              <a:off x="4139275" y="2697875"/>
              <a:ext cx="1626375" cy="1586000"/>
            </a:xfrm>
            <a:custGeom>
              <a:avLst/>
              <a:gdLst/>
              <a:ahLst/>
              <a:cxnLst/>
              <a:rect l="0" t="0" r="0" b="0"/>
              <a:pathLst>
                <a:path w="65055" h="63440" extrusionOk="0">
                  <a:moveTo>
                    <a:pt x="1614" y="0"/>
                  </a:moveTo>
                  <a:lnTo>
                    <a:pt x="1" y="2957"/>
                  </a:lnTo>
                  <a:lnTo>
                    <a:pt x="60484" y="63440"/>
                  </a:lnTo>
                  <a:lnTo>
                    <a:pt x="65054" y="63440"/>
                  </a:lnTo>
                  <a:lnTo>
                    <a:pt x="1614"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320" name="Shape 1320"/>
            <p:cNvSpPr/>
            <p:nvPr/>
          </p:nvSpPr>
          <p:spPr>
            <a:xfrm>
              <a:off x="4172900" y="2637375"/>
              <a:ext cx="1690175" cy="1646500"/>
            </a:xfrm>
            <a:custGeom>
              <a:avLst/>
              <a:gdLst/>
              <a:ahLst/>
              <a:cxnLst/>
              <a:rect l="0" t="0" r="0" b="0"/>
              <a:pathLst>
                <a:path w="67607" h="65860" extrusionOk="0">
                  <a:moveTo>
                    <a:pt x="1747" y="1"/>
                  </a:moveTo>
                  <a:lnTo>
                    <a:pt x="0" y="2958"/>
                  </a:lnTo>
                  <a:lnTo>
                    <a:pt x="62903" y="65860"/>
                  </a:lnTo>
                  <a:lnTo>
                    <a:pt x="67607" y="65860"/>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321" name="Shape 1321"/>
            <p:cNvSpPr/>
            <p:nvPr/>
          </p:nvSpPr>
          <p:spPr>
            <a:xfrm>
              <a:off x="4209850" y="2576900"/>
              <a:ext cx="1750675" cy="1706975"/>
            </a:xfrm>
            <a:custGeom>
              <a:avLst/>
              <a:gdLst/>
              <a:ahLst/>
              <a:cxnLst/>
              <a:rect l="0" t="0" r="0" b="0"/>
              <a:pathLst>
                <a:path w="70027" h="68279" extrusionOk="0">
                  <a:moveTo>
                    <a:pt x="1613" y="1"/>
                  </a:moveTo>
                  <a:lnTo>
                    <a:pt x="0" y="2823"/>
                  </a:lnTo>
                  <a:lnTo>
                    <a:pt x="65322" y="68279"/>
                  </a:lnTo>
                  <a:lnTo>
                    <a:pt x="70027" y="68279"/>
                  </a:lnTo>
                  <a:lnTo>
                    <a:pt x="1613"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322" name="Shape 1322"/>
            <p:cNvSpPr/>
            <p:nvPr/>
          </p:nvSpPr>
          <p:spPr>
            <a:xfrm>
              <a:off x="4243450" y="2513050"/>
              <a:ext cx="1814525" cy="1770825"/>
            </a:xfrm>
            <a:custGeom>
              <a:avLst/>
              <a:gdLst/>
              <a:ahLst/>
              <a:cxnLst/>
              <a:rect l="0" t="0" r="0" b="0"/>
              <a:pathLst>
                <a:path w="72581" h="70833" extrusionOk="0">
                  <a:moveTo>
                    <a:pt x="1748" y="1"/>
                  </a:moveTo>
                  <a:lnTo>
                    <a:pt x="1" y="2958"/>
                  </a:lnTo>
                  <a:lnTo>
                    <a:pt x="67876" y="70833"/>
                  </a:lnTo>
                  <a:lnTo>
                    <a:pt x="72581" y="70833"/>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323" name="Shape 1323"/>
            <p:cNvSpPr/>
            <p:nvPr/>
          </p:nvSpPr>
          <p:spPr>
            <a:xfrm>
              <a:off x="4280425" y="2452575"/>
              <a:ext cx="1875000" cy="1831300"/>
            </a:xfrm>
            <a:custGeom>
              <a:avLst/>
              <a:gdLst/>
              <a:ahLst/>
              <a:cxnLst/>
              <a:rect l="0" t="0" r="0" b="0"/>
              <a:pathLst>
                <a:path w="75000" h="73252" extrusionOk="0">
                  <a:moveTo>
                    <a:pt x="1613" y="1"/>
                  </a:moveTo>
                  <a:lnTo>
                    <a:pt x="0" y="2957"/>
                  </a:lnTo>
                  <a:lnTo>
                    <a:pt x="70295" y="73252"/>
                  </a:lnTo>
                  <a:lnTo>
                    <a:pt x="74999" y="73252"/>
                  </a:lnTo>
                  <a:lnTo>
                    <a:pt x="1613"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324" name="Shape 1324"/>
            <p:cNvSpPr/>
            <p:nvPr/>
          </p:nvSpPr>
          <p:spPr>
            <a:xfrm>
              <a:off x="4314025" y="2392100"/>
              <a:ext cx="1935475" cy="1891775"/>
            </a:xfrm>
            <a:custGeom>
              <a:avLst/>
              <a:gdLst/>
              <a:ahLst/>
              <a:cxnLst/>
              <a:rect l="0" t="0" r="0" b="0"/>
              <a:pathLst>
                <a:path w="77419" h="75671" extrusionOk="0">
                  <a:moveTo>
                    <a:pt x="1747" y="0"/>
                  </a:moveTo>
                  <a:lnTo>
                    <a:pt x="0" y="2957"/>
                  </a:lnTo>
                  <a:lnTo>
                    <a:pt x="72849" y="75671"/>
                  </a:lnTo>
                  <a:lnTo>
                    <a:pt x="77419" y="75671"/>
                  </a:lnTo>
                  <a:lnTo>
                    <a:pt x="1747"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325" name="Shape 1325"/>
            <p:cNvSpPr/>
            <p:nvPr/>
          </p:nvSpPr>
          <p:spPr>
            <a:xfrm>
              <a:off x="4350975" y="2328250"/>
              <a:ext cx="1995975" cy="1955625"/>
            </a:xfrm>
            <a:custGeom>
              <a:avLst/>
              <a:gdLst/>
              <a:ahLst/>
              <a:cxnLst/>
              <a:rect l="0" t="0" r="0" b="0"/>
              <a:pathLst>
                <a:path w="79839" h="78225" extrusionOk="0">
                  <a:moveTo>
                    <a:pt x="1748" y="1"/>
                  </a:moveTo>
                  <a:lnTo>
                    <a:pt x="1" y="2957"/>
                  </a:lnTo>
                  <a:lnTo>
                    <a:pt x="75269" y="78225"/>
                  </a:lnTo>
                  <a:lnTo>
                    <a:pt x="79839" y="78225"/>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326" name="Shape 1326"/>
            <p:cNvSpPr/>
            <p:nvPr/>
          </p:nvSpPr>
          <p:spPr>
            <a:xfrm>
              <a:off x="4384575" y="2267775"/>
              <a:ext cx="2059825" cy="2016100"/>
            </a:xfrm>
            <a:custGeom>
              <a:avLst/>
              <a:gdLst/>
              <a:ahLst/>
              <a:cxnLst/>
              <a:rect l="0" t="0" r="0" b="0"/>
              <a:pathLst>
                <a:path w="82393" h="80644" extrusionOk="0">
                  <a:moveTo>
                    <a:pt x="1748" y="0"/>
                  </a:moveTo>
                  <a:lnTo>
                    <a:pt x="1" y="2957"/>
                  </a:lnTo>
                  <a:lnTo>
                    <a:pt x="77823" y="80644"/>
                  </a:lnTo>
                  <a:lnTo>
                    <a:pt x="82392" y="80644"/>
                  </a:lnTo>
                  <a:lnTo>
                    <a:pt x="1748"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327" name="Shape 1327"/>
            <p:cNvSpPr/>
            <p:nvPr/>
          </p:nvSpPr>
          <p:spPr>
            <a:xfrm>
              <a:off x="4421550" y="2207275"/>
              <a:ext cx="2120300" cy="2076600"/>
            </a:xfrm>
            <a:custGeom>
              <a:avLst/>
              <a:gdLst/>
              <a:ahLst/>
              <a:cxnLst/>
              <a:rect l="0" t="0" r="0" b="0"/>
              <a:pathLst>
                <a:path w="84812" h="83064" extrusionOk="0">
                  <a:moveTo>
                    <a:pt x="1747" y="1"/>
                  </a:moveTo>
                  <a:lnTo>
                    <a:pt x="0" y="2958"/>
                  </a:lnTo>
                  <a:lnTo>
                    <a:pt x="80107" y="83064"/>
                  </a:lnTo>
                  <a:lnTo>
                    <a:pt x="84811" y="83064"/>
                  </a:lnTo>
                  <a:lnTo>
                    <a:pt x="1747"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328" name="Shape 1328"/>
            <p:cNvSpPr/>
            <p:nvPr/>
          </p:nvSpPr>
          <p:spPr>
            <a:xfrm>
              <a:off x="4458500" y="2146800"/>
              <a:ext cx="2130375" cy="2137075"/>
            </a:xfrm>
            <a:custGeom>
              <a:avLst/>
              <a:gdLst/>
              <a:ahLst/>
              <a:cxnLst/>
              <a:rect l="0" t="0" r="0" b="0"/>
              <a:pathLst>
                <a:path w="85215" h="85483" extrusionOk="0">
                  <a:moveTo>
                    <a:pt x="1614" y="1"/>
                  </a:moveTo>
                  <a:lnTo>
                    <a:pt x="1" y="2823"/>
                  </a:lnTo>
                  <a:lnTo>
                    <a:pt x="82527" y="85483"/>
                  </a:lnTo>
                  <a:lnTo>
                    <a:pt x="84005" y="85483"/>
                  </a:lnTo>
                  <a:lnTo>
                    <a:pt x="85215" y="83467"/>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329" name="Shape 1329"/>
            <p:cNvSpPr/>
            <p:nvPr/>
          </p:nvSpPr>
          <p:spPr>
            <a:xfrm>
              <a:off x="4492100" y="2082950"/>
              <a:ext cx="2133750" cy="2163975"/>
            </a:xfrm>
            <a:custGeom>
              <a:avLst/>
              <a:gdLst/>
              <a:ahLst/>
              <a:cxnLst/>
              <a:rect l="0" t="0" r="0" b="0"/>
              <a:pathLst>
                <a:path w="85350" h="86559" extrusionOk="0">
                  <a:moveTo>
                    <a:pt x="1748" y="1"/>
                  </a:moveTo>
                  <a:lnTo>
                    <a:pt x="1" y="2958"/>
                  </a:lnTo>
                  <a:lnTo>
                    <a:pt x="83602" y="86559"/>
                  </a:lnTo>
                  <a:lnTo>
                    <a:pt x="85349" y="83602"/>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330" name="Shape 1330"/>
            <p:cNvSpPr/>
            <p:nvPr/>
          </p:nvSpPr>
          <p:spPr>
            <a:xfrm>
              <a:off x="4529075" y="2022475"/>
              <a:ext cx="2130375" cy="2163975"/>
            </a:xfrm>
            <a:custGeom>
              <a:avLst/>
              <a:gdLst/>
              <a:ahLst/>
              <a:cxnLst/>
              <a:rect l="0" t="0" r="0" b="0"/>
              <a:pathLst>
                <a:path w="85215" h="86559" extrusionOk="0">
                  <a:moveTo>
                    <a:pt x="1613" y="1"/>
                  </a:moveTo>
                  <a:lnTo>
                    <a:pt x="0" y="2957"/>
                  </a:lnTo>
                  <a:lnTo>
                    <a:pt x="83467" y="86558"/>
                  </a:lnTo>
                  <a:lnTo>
                    <a:pt x="85214" y="83601"/>
                  </a:lnTo>
                  <a:lnTo>
                    <a:pt x="1613"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331" name="Shape 1331"/>
            <p:cNvSpPr/>
            <p:nvPr/>
          </p:nvSpPr>
          <p:spPr>
            <a:xfrm>
              <a:off x="4562675" y="1962000"/>
              <a:ext cx="2133725" cy="2160600"/>
            </a:xfrm>
            <a:custGeom>
              <a:avLst/>
              <a:gdLst/>
              <a:ahLst/>
              <a:cxnLst/>
              <a:rect l="0" t="0" r="0" b="0"/>
              <a:pathLst>
                <a:path w="85349" h="86424" extrusionOk="0">
                  <a:moveTo>
                    <a:pt x="1748" y="0"/>
                  </a:moveTo>
                  <a:lnTo>
                    <a:pt x="0" y="2957"/>
                  </a:lnTo>
                  <a:lnTo>
                    <a:pt x="83602" y="86424"/>
                  </a:lnTo>
                  <a:lnTo>
                    <a:pt x="85349" y="83467"/>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332" name="Shape 1332"/>
            <p:cNvSpPr/>
            <p:nvPr/>
          </p:nvSpPr>
          <p:spPr>
            <a:xfrm>
              <a:off x="4599625" y="1898150"/>
              <a:ext cx="2130375" cy="2163975"/>
            </a:xfrm>
            <a:custGeom>
              <a:avLst/>
              <a:gdLst/>
              <a:ahLst/>
              <a:cxnLst/>
              <a:rect l="0" t="0" r="0" b="0"/>
              <a:pathLst>
                <a:path w="85215" h="86559" extrusionOk="0">
                  <a:moveTo>
                    <a:pt x="1614" y="0"/>
                  </a:moveTo>
                  <a:lnTo>
                    <a:pt x="1" y="2957"/>
                  </a:lnTo>
                  <a:lnTo>
                    <a:pt x="83602" y="86558"/>
                  </a:lnTo>
                  <a:lnTo>
                    <a:pt x="85215" y="83601"/>
                  </a:lnTo>
                  <a:lnTo>
                    <a:pt x="1614"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333" name="Shape 1333"/>
            <p:cNvSpPr/>
            <p:nvPr/>
          </p:nvSpPr>
          <p:spPr>
            <a:xfrm>
              <a:off x="4633225" y="1837675"/>
              <a:ext cx="2133750" cy="2163950"/>
            </a:xfrm>
            <a:custGeom>
              <a:avLst/>
              <a:gdLst/>
              <a:ahLst/>
              <a:cxnLst/>
              <a:rect l="0" t="0" r="0" b="0"/>
              <a:pathLst>
                <a:path w="85350" h="86558" extrusionOk="0">
                  <a:moveTo>
                    <a:pt x="1748" y="0"/>
                  </a:moveTo>
                  <a:lnTo>
                    <a:pt x="1" y="2957"/>
                  </a:lnTo>
                  <a:lnTo>
                    <a:pt x="83602" y="86558"/>
                  </a:lnTo>
                  <a:lnTo>
                    <a:pt x="85349" y="83601"/>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334" name="Shape 1334"/>
            <p:cNvSpPr/>
            <p:nvPr/>
          </p:nvSpPr>
          <p:spPr>
            <a:xfrm>
              <a:off x="4670200" y="1777175"/>
              <a:ext cx="2130375" cy="2160625"/>
            </a:xfrm>
            <a:custGeom>
              <a:avLst/>
              <a:gdLst/>
              <a:ahLst/>
              <a:cxnLst/>
              <a:rect l="0" t="0" r="0" b="0"/>
              <a:pathLst>
                <a:path w="85215" h="86425" extrusionOk="0">
                  <a:moveTo>
                    <a:pt x="1748" y="1"/>
                  </a:moveTo>
                  <a:lnTo>
                    <a:pt x="0" y="2958"/>
                  </a:lnTo>
                  <a:lnTo>
                    <a:pt x="83602" y="86424"/>
                  </a:lnTo>
                  <a:lnTo>
                    <a:pt x="85215" y="83467"/>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335" name="Shape 1335"/>
            <p:cNvSpPr/>
            <p:nvPr/>
          </p:nvSpPr>
          <p:spPr>
            <a:xfrm>
              <a:off x="4707150" y="1713350"/>
              <a:ext cx="2130375" cy="2163950"/>
            </a:xfrm>
            <a:custGeom>
              <a:avLst/>
              <a:gdLst/>
              <a:ahLst/>
              <a:cxnLst/>
              <a:rect l="0" t="0" r="0" b="0"/>
              <a:pathLst>
                <a:path w="85215" h="86558" extrusionOk="0">
                  <a:moveTo>
                    <a:pt x="1614" y="0"/>
                  </a:moveTo>
                  <a:lnTo>
                    <a:pt x="1" y="2957"/>
                  </a:lnTo>
                  <a:lnTo>
                    <a:pt x="83468" y="86558"/>
                  </a:lnTo>
                  <a:lnTo>
                    <a:pt x="85215" y="83601"/>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336" name="Shape 1336"/>
            <p:cNvSpPr/>
            <p:nvPr/>
          </p:nvSpPr>
          <p:spPr>
            <a:xfrm>
              <a:off x="4740750" y="1652850"/>
              <a:ext cx="2130400" cy="2163975"/>
            </a:xfrm>
            <a:custGeom>
              <a:avLst/>
              <a:gdLst/>
              <a:ahLst/>
              <a:cxnLst/>
              <a:rect l="0" t="0" r="0" b="0"/>
              <a:pathLst>
                <a:path w="85216" h="86559" extrusionOk="0">
                  <a:moveTo>
                    <a:pt x="1748" y="1"/>
                  </a:moveTo>
                  <a:lnTo>
                    <a:pt x="1" y="2958"/>
                  </a:lnTo>
                  <a:lnTo>
                    <a:pt x="83602" y="86559"/>
                  </a:lnTo>
                  <a:lnTo>
                    <a:pt x="85215" y="83602"/>
                  </a:lnTo>
                  <a:lnTo>
                    <a:pt x="1748"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337" name="Shape 1337"/>
            <p:cNvSpPr/>
            <p:nvPr/>
          </p:nvSpPr>
          <p:spPr>
            <a:xfrm>
              <a:off x="4777725" y="1592375"/>
              <a:ext cx="2130375" cy="2160600"/>
            </a:xfrm>
            <a:custGeom>
              <a:avLst/>
              <a:gdLst/>
              <a:ahLst/>
              <a:cxnLst/>
              <a:rect l="0" t="0" r="0" b="0"/>
              <a:pathLst>
                <a:path w="85215" h="86424" extrusionOk="0">
                  <a:moveTo>
                    <a:pt x="1613" y="1"/>
                  </a:moveTo>
                  <a:lnTo>
                    <a:pt x="0" y="2957"/>
                  </a:lnTo>
                  <a:lnTo>
                    <a:pt x="83467" y="86424"/>
                  </a:lnTo>
                  <a:lnTo>
                    <a:pt x="85215" y="83601"/>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338" name="Shape 1338"/>
            <p:cNvSpPr/>
            <p:nvPr/>
          </p:nvSpPr>
          <p:spPr>
            <a:xfrm>
              <a:off x="4811325" y="1531900"/>
              <a:ext cx="2133750" cy="2160600"/>
            </a:xfrm>
            <a:custGeom>
              <a:avLst/>
              <a:gdLst/>
              <a:ahLst/>
              <a:cxnLst/>
              <a:rect l="0" t="0" r="0" b="0"/>
              <a:pathLst>
                <a:path w="85350" h="86424" extrusionOk="0">
                  <a:moveTo>
                    <a:pt x="1748" y="0"/>
                  </a:moveTo>
                  <a:lnTo>
                    <a:pt x="0" y="2823"/>
                  </a:lnTo>
                  <a:lnTo>
                    <a:pt x="83602" y="86423"/>
                  </a:lnTo>
                  <a:lnTo>
                    <a:pt x="85349" y="83467"/>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339" name="Shape 1339"/>
            <p:cNvSpPr/>
            <p:nvPr/>
          </p:nvSpPr>
          <p:spPr>
            <a:xfrm>
              <a:off x="4848275" y="1468050"/>
              <a:ext cx="2130400" cy="2163975"/>
            </a:xfrm>
            <a:custGeom>
              <a:avLst/>
              <a:gdLst/>
              <a:ahLst/>
              <a:cxnLst/>
              <a:rect l="0" t="0" r="0" b="0"/>
              <a:pathLst>
                <a:path w="85216" h="86559" extrusionOk="0">
                  <a:moveTo>
                    <a:pt x="1614" y="0"/>
                  </a:moveTo>
                  <a:lnTo>
                    <a:pt x="1" y="2957"/>
                  </a:lnTo>
                  <a:lnTo>
                    <a:pt x="83602" y="86558"/>
                  </a:lnTo>
                  <a:lnTo>
                    <a:pt x="85215" y="83601"/>
                  </a:lnTo>
                  <a:lnTo>
                    <a:pt x="1614"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340" name="Shape 1340"/>
            <p:cNvSpPr/>
            <p:nvPr/>
          </p:nvSpPr>
          <p:spPr>
            <a:xfrm>
              <a:off x="4881875" y="1431100"/>
              <a:ext cx="2133750" cy="2140425"/>
            </a:xfrm>
            <a:custGeom>
              <a:avLst/>
              <a:gdLst/>
              <a:ahLst/>
              <a:cxnLst/>
              <a:rect l="0" t="0" r="0" b="0"/>
              <a:pathLst>
                <a:path w="85350" h="85617" extrusionOk="0">
                  <a:moveTo>
                    <a:pt x="1211" y="0"/>
                  </a:moveTo>
                  <a:lnTo>
                    <a:pt x="1" y="2016"/>
                  </a:lnTo>
                  <a:lnTo>
                    <a:pt x="83602" y="85617"/>
                  </a:lnTo>
                  <a:lnTo>
                    <a:pt x="85350" y="82660"/>
                  </a:lnTo>
                  <a:lnTo>
                    <a:pt x="2689"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341" name="Shape 1341"/>
            <p:cNvSpPr/>
            <p:nvPr/>
          </p:nvSpPr>
          <p:spPr>
            <a:xfrm>
              <a:off x="4928925" y="1431100"/>
              <a:ext cx="2120300" cy="2076600"/>
            </a:xfrm>
            <a:custGeom>
              <a:avLst/>
              <a:gdLst/>
              <a:ahLst/>
              <a:cxnLst/>
              <a:rect l="0" t="0" r="0" b="0"/>
              <a:pathLst>
                <a:path w="84812" h="83064" extrusionOk="0">
                  <a:moveTo>
                    <a:pt x="1" y="0"/>
                  </a:moveTo>
                  <a:lnTo>
                    <a:pt x="83199" y="83063"/>
                  </a:lnTo>
                  <a:lnTo>
                    <a:pt x="84812" y="80106"/>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342" name="Shape 1342"/>
            <p:cNvSpPr/>
            <p:nvPr/>
          </p:nvSpPr>
          <p:spPr>
            <a:xfrm>
              <a:off x="5026375" y="1431100"/>
              <a:ext cx="2059825" cy="2016100"/>
            </a:xfrm>
            <a:custGeom>
              <a:avLst/>
              <a:gdLst/>
              <a:ahLst/>
              <a:cxnLst/>
              <a:rect l="0" t="0" r="0" b="0"/>
              <a:pathLst>
                <a:path w="82393" h="80644" extrusionOk="0">
                  <a:moveTo>
                    <a:pt x="0" y="0"/>
                  </a:moveTo>
                  <a:lnTo>
                    <a:pt x="80645" y="80644"/>
                  </a:lnTo>
                  <a:lnTo>
                    <a:pt x="82392" y="77687"/>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343" name="Shape 1343"/>
            <p:cNvSpPr/>
            <p:nvPr/>
          </p:nvSpPr>
          <p:spPr>
            <a:xfrm>
              <a:off x="5123825" y="1431100"/>
              <a:ext cx="1995975" cy="1955625"/>
            </a:xfrm>
            <a:custGeom>
              <a:avLst/>
              <a:gdLst/>
              <a:ahLst/>
              <a:cxnLst/>
              <a:rect l="0" t="0" r="0" b="0"/>
              <a:pathLst>
                <a:path w="79839" h="78225" extrusionOk="0">
                  <a:moveTo>
                    <a:pt x="0" y="0"/>
                  </a:moveTo>
                  <a:lnTo>
                    <a:pt x="78225" y="78225"/>
                  </a:lnTo>
                  <a:lnTo>
                    <a:pt x="79838" y="75268"/>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344" name="Shape 1344"/>
            <p:cNvSpPr/>
            <p:nvPr/>
          </p:nvSpPr>
          <p:spPr>
            <a:xfrm>
              <a:off x="5221275" y="1431100"/>
              <a:ext cx="1935475" cy="1891775"/>
            </a:xfrm>
            <a:custGeom>
              <a:avLst/>
              <a:gdLst/>
              <a:ahLst/>
              <a:cxnLst/>
              <a:rect l="0" t="0" r="0" b="0"/>
              <a:pathLst>
                <a:path w="77419" h="75671" extrusionOk="0">
                  <a:moveTo>
                    <a:pt x="0" y="0"/>
                  </a:moveTo>
                  <a:lnTo>
                    <a:pt x="75671" y="75671"/>
                  </a:lnTo>
                  <a:lnTo>
                    <a:pt x="77419" y="72714"/>
                  </a:lnTo>
                  <a:lnTo>
                    <a:pt x="4570"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345" name="Shape 1345"/>
            <p:cNvSpPr/>
            <p:nvPr/>
          </p:nvSpPr>
          <p:spPr>
            <a:xfrm>
              <a:off x="5318700" y="1431100"/>
              <a:ext cx="1875025" cy="1831300"/>
            </a:xfrm>
            <a:custGeom>
              <a:avLst/>
              <a:gdLst/>
              <a:ahLst/>
              <a:cxnLst/>
              <a:rect l="0" t="0" r="0" b="0"/>
              <a:pathLst>
                <a:path w="75001" h="73252" extrusionOk="0">
                  <a:moveTo>
                    <a:pt x="1" y="0"/>
                  </a:moveTo>
                  <a:lnTo>
                    <a:pt x="73253" y="73251"/>
                  </a:lnTo>
                  <a:lnTo>
                    <a:pt x="75000" y="70295"/>
                  </a:lnTo>
                  <a:lnTo>
                    <a:pt x="4571"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346" name="Shape 1346"/>
            <p:cNvSpPr/>
            <p:nvPr/>
          </p:nvSpPr>
          <p:spPr>
            <a:xfrm>
              <a:off x="5416150" y="1431100"/>
              <a:ext cx="1811175" cy="1770825"/>
            </a:xfrm>
            <a:custGeom>
              <a:avLst/>
              <a:gdLst/>
              <a:ahLst/>
              <a:cxnLst/>
              <a:rect l="0" t="0" r="0" b="0"/>
              <a:pathLst>
                <a:path w="72447" h="70833" extrusionOk="0">
                  <a:moveTo>
                    <a:pt x="1" y="0"/>
                  </a:moveTo>
                  <a:lnTo>
                    <a:pt x="70699" y="70832"/>
                  </a:lnTo>
                  <a:lnTo>
                    <a:pt x="72446" y="67875"/>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347" name="Shape 1347"/>
            <p:cNvSpPr/>
            <p:nvPr/>
          </p:nvSpPr>
          <p:spPr>
            <a:xfrm>
              <a:off x="5510250" y="1431100"/>
              <a:ext cx="1754025" cy="1706975"/>
            </a:xfrm>
            <a:custGeom>
              <a:avLst/>
              <a:gdLst/>
              <a:ahLst/>
              <a:cxnLst/>
              <a:rect l="0" t="0" r="0" b="0"/>
              <a:pathLst>
                <a:path w="70161" h="68279" extrusionOk="0">
                  <a:moveTo>
                    <a:pt x="0" y="0"/>
                  </a:moveTo>
                  <a:lnTo>
                    <a:pt x="68413" y="68278"/>
                  </a:lnTo>
                  <a:lnTo>
                    <a:pt x="70161" y="65456"/>
                  </a:lnTo>
                  <a:lnTo>
                    <a:pt x="4704"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348" name="Shape 1348"/>
            <p:cNvSpPr/>
            <p:nvPr/>
          </p:nvSpPr>
          <p:spPr>
            <a:xfrm>
              <a:off x="5607675" y="1431100"/>
              <a:ext cx="1690200" cy="1646500"/>
            </a:xfrm>
            <a:custGeom>
              <a:avLst/>
              <a:gdLst/>
              <a:ahLst/>
              <a:cxnLst/>
              <a:rect l="0" t="0" r="0" b="0"/>
              <a:pathLst>
                <a:path w="67608" h="65860" extrusionOk="0">
                  <a:moveTo>
                    <a:pt x="1" y="0"/>
                  </a:moveTo>
                  <a:lnTo>
                    <a:pt x="65995" y="65859"/>
                  </a:lnTo>
                  <a:lnTo>
                    <a:pt x="67608" y="62902"/>
                  </a:lnTo>
                  <a:lnTo>
                    <a:pt x="4705"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349" name="Shape 1349"/>
            <p:cNvSpPr/>
            <p:nvPr/>
          </p:nvSpPr>
          <p:spPr>
            <a:xfrm>
              <a:off x="5705125" y="1431100"/>
              <a:ext cx="1629725" cy="1586000"/>
            </a:xfrm>
            <a:custGeom>
              <a:avLst/>
              <a:gdLst/>
              <a:ahLst/>
              <a:cxnLst/>
              <a:rect l="0" t="0" r="0" b="0"/>
              <a:pathLst>
                <a:path w="65189" h="63440" extrusionOk="0">
                  <a:moveTo>
                    <a:pt x="1" y="0"/>
                  </a:moveTo>
                  <a:lnTo>
                    <a:pt x="63441" y="63440"/>
                  </a:lnTo>
                  <a:lnTo>
                    <a:pt x="65188" y="60483"/>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350" name="Shape 1350"/>
            <p:cNvSpPr/>
            <p:nvPr/>
          </p:nvSpPr>
          <p:spPr>
            <a:xfrm>
              <a:off x="5802575" y="1431100"/>
              <a:ext cx="1565875" cy="1525525"/>
            </a:xfrm>
            <a:custGeom>
              <a:avLst/>
              <a:gdLst/>
              <a:ahLst/>
              <a:cxnLst/>
              <a:rect l="0" t="0" r="0" b="0"/>
              <a:pathLst>
                <a:path w="62635" h="61021" extrusionOk="0">
                  <a:moveTo>
                    <a:pt x="1" y="0"/>
                  </a:moveTo>
                  <a:lnTo>
                    <a:pt x="61021" y="61020"/>
                  </a:lnTo>
                  <a:lnTo>
                    <a:pt x="62634" y="58064"/>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351" name="Shape 1351"/>
            <p:cNvSpPr/>
            <p:nvPr/>
          </p:nvSpPr>
          <p:spPr>
            <a:xfrm>
              <a:off x="5900025" y="1431100"/>
              <a:ext cx="1481850" cy="1461675"/>
            </a:xfrm>
            <a:custGeom>
              <a:avLst/>
              <a:gdLst/>
              <a:ahLst/>
              <a:cxnLst/>
              <a:rect l="0" t="0" r="0" b="0"/>
              <a:pathLst>
                <a:path w="59274" h="58467" extrusionOk="0">
                  <a:moveTo>
                    <a:pt x="0" y="0"/>
                  </a:moveTo>
                  <a:lnTo>
                    <a:pt x="58468" y="58467"/>
                  </a:lnTo>
                  <a:lnTo>
                    <a:pt x="59274" y="57123"/>
                  </a:lnTo>
                  <a:lnTo>
                    <a:pt x="56048" y="51478"/>
                  </a:lnTo>
                  <a:lnTo>
                    <a:pt x="4570"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352" name="Shape 1352"/>
            <p:cNvSpPr/>
            <p:nvPr/>
          </p:nvSpPr>
          <p:spPr>
            <a:xfrm>
              <a:off x="5997475" y="1431100"/>
              <a:ext cx="1307125" cy="1297025"/>
            </a:xfrm>
            <a:custGeom>
              <a:avLst/>
              <a:gdLst/>
              <a:ahLst/>
              <a:cxnLst/>
              <a:rect l="0" t="0" r="0" b="0"/>
              <a:pathLst>
                <a:path w="52285" h="51881" extrusionOk="0">
                  <a:moveTo>
                    <a:pt x="0" y="0"/>
                  </a:moveTo>
                  <a:lnTo>
                    <a:pt x="51747" y="51881"/>
                  </a:lnTo>
                  <a:lnTo>
                    <a:pt x="52285" y="51478"/>
                  </a:lnTo>
                  <a:lnTo>
                    <a:pt x="46908"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353" name="Shape 1353"/>
            <p:cNvSpPr/>
            <p:nvPr/>
          </p:nvSpPr>
          <p:spPr>
            <a:xfrm>
              <a:off x="6094900" y="1431100"/>
              <a:ext cx="1075300" cy="1065175"/>
            </a:xfrm>
            <a:custGeom>
              <a:avLst/>
              <a:gdLst/>
              <a:ahLst/>
              <a:cxnLst/>
              <a:rect l="0" t="0" r="0" b="0"/>
              <a:pathLst>
                <a:path w="43012" h="42607" extrusionOk="0">
                  <a:moveTo>
                    <a:pt x="1" y="0"/>
                  </a:moveTo>
                  <a:lnTo>
                    <a:pt x="42608" y="42607"/>
                  </a:lnTo>
                  <a:lnTo>
                    <a:pt x="43011" y="42338"/>
                  </a:lnTo>
                  <a:lnTo>
                    <a:pt x="37769" y="33064"/>
                  </a:lnTo>
                  <a:lnTo>
                    <a:pt x="4571"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354" name="Shape 1354"/>
            <p:cNvSpPr/>
            <p:nvPr/>
          </p:nvSpPr>
          <p:spPr>
            <a:xfrm>
              <a:off x="6189000" y="1431100"/>
              <a:ext cx="850150" cy="836700"/>
            </a:xfrm>
            <a:custGeom>
              <a:avLst/>
              <a:gdLst/>
              <a:ahLst/>
              <a:cxnLst/>
              <a:rect l="0" t="0" r="0" b="0"/>
              <a:pathLst>
                <a:path w="34006" h="33468" extrusionOk="0">
                  <a:moveTo>
                    <a:pt x="0" y="0"/>
                  </a:moveTo>
                  <a:lnTo>
                    <a:pt x="33602" y="33467"/>
                  </a:lnTo>
                  <a:lnTo>
                    <a:pt x="34005" y="33198"/>
                  </a:lnTo>
                  <a:lnTo>
                    <a:pt x="28629" y="23924"/>
                  </a:lnTo>
                  <a:lnTo>
                    <a:pt x="4705"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355" name="Shape 1355"/>
            <p:cNvSpPr/>
            <p:nvPr/>
          </p:nvSpPr>
          <p:spPr>
            <a:xfrm>
              <a:off x="6286450" y="1431100"/>
              <a:ext cx="618300" cy="608200"/>
            </a:xfrm>
            <a:custGeom>
              <a:avLst/>
              <a:gdLst/>
              <a:ahLst/>
              <a:cxnLst/>
              <a:rect l="0" t="0" r="0" b="0"/>
              <a:pathLst>
                <a:path w="24732" h="24328" extrusionOk="0">
                  <a:moveTo>
                    <a:pt x="0" y="0"/>
                  </a:moveTo>
                  <a:lnTo>
                    <a:pt x="24328" y="24328"/>
                  </a:lnTo>
                  <a:lnTo>
                    <a:pt x="24731" y="23924"/>
                  </a:lnTo>
                  <a:lnTo>
                    <a:pt x="19489" y="14785"/>
                  </a:lnTo>
                  <a:lnTo>
                    <a:pt x="4704"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356" name="Shape 1356"/>
            <p:cNvSpPr/>
            <p:nvPr/>
          </p:nvSpPr>
          <p:spPr>
            <a:xfrm>
              <a:off x="6383900" y="1431100"/>
              <a:ext cx="389800" cy="376350"/>
            </a:xfrm>
            <a:custGeom>
              <a:avLst/>
              <a:gdLst/>
              <a:ahLst/>
              <a:cxnLst/>
              <a:rect l="0" t="0" r="0" b="0"/>
              <a:pathLst>
                <a:path w="15592" h="15054" extrusionOk="0">
                  <a:moveTo>
                    <a:pt x="0" y="0"/>
                  </a:moveTo>
                  <a:lnTo>
                    <a:pt x="15188" y="15054"/>
                  </a:lnTo>
                  <a:lnTo>
                    <a:pt x="15591" y="14785"/>
                  </a:lnTo>
                  <a:lnTo>
                    <a:pt x="10215"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357" name="Shape 1357"/>
            <p:cNvSpPr/>
            <p:nvPr/>
          </p:nvSpPr>
          <p:spPr>
            <a:xfrm>
              <a:off x="6481325" y="1431100"/>
              <a:ext cx="157950" cy="147850"/>
            </a:xfrm>
            <a:custGeom>
              <a:avLst/>
              <a:gdLst/>
              <a:ahLst/>
              <a:cxnLst/>
              <a:rect l="0" t="0" r="0" b="0"/>
              <a:pathLst>
                <a:path w="6318" h="5914" extrusionOk="0">
                  <a:moveTo>
                    <a:pt x="1" y="0"/>
                  </a:moveTo>
                  <a:lnTo>
                    <a:pt x="5915" y="5914"/>
                  </a:lnTo>
                  <a:lnTo>
                    <a:pt x="6318" y="5645"/>
                  </a:lnTo>
                  <a:lnTo>
                    <a:pt x="3092"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358" name="Shape 1358"/>
          <p:cNvSpPr/>
          <p:nvPr/>
        </p:nvSpPr>
        <p:spPr>
          <a:xfrm rot="10800000" flipH="1">
            <a:off x="-123825" y="847791"/>
            <a:ext cx="674400" cy="584400"/>
          </a:xfrm>
          <a:prstGeom prst="hexagon">
            <a:avLst>
              <a:gd name="adj" fmla="val 28678"/>
              <a:gd name="vf" fmla="val 115470"/>
            </a:avLst>
          </a:prstGeom>
          <a:noFill/>
          <a:ln w="9525" cap="flat" cmpd="sng">
            <a:solidFill>
              <a:srgbClr val="19BBD5"/>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59" name="Shape 1359"/>
          <p:cNvSpPr/>
          <p:nvPr/>
        </p:nvSpPr>
        <p:spPr>
          <a:xfrm rot="10800000" flipH="1">
            <a:off x="503115" y="1161450"/>
            <a:ext cx="352800" cy="3054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360" name="Shape 1360"/>
          <p:cNvSpPr/>
          <p:nvPr/>
        </p:nvSpPr>
        <p:spPr>
          <a:xfrm rot="10800000" flipH="1">
            <a:off x="1208423" y="-131812"/>
            <a:ext cx="674399" cy="584400"/>
          </a:xfrm>
          <a:prstGeom prst="hexagon">
            <a:avLst>
              <a:gd name="adj" fmla="val 28678"/>
              <a:gd name="vf" fmla="val 115470"/>
            </a:avLst>
          </a:prstGeom>
          <a:noFill/>
          <a:ln w="76200" cap="flat" cmpd="sng">
            <a:solidFill>
              <a:srgbClr val="184769"/>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61" name="Shape 1361"/>
          <p:cNvSpPr/>
          <p:nvPr/>
        </p:nvSpPr>
        <p:spPr>
          <a:xfrm rot="10800000" flipH="1">
            <a:off x="247753" y="49692"/>
            <a:ext cx="295200" cy="255600"/>
          </a:xfrm>
          <a:prstGeom prst="hexagon">
            <a:avLst>
              <a:gd name="adj" fmla="val 28678"/>
              <a:gd name="vf" fmla="val 115470"/>
            </a:avLst>
          </a:prstGeom>
          <a:solidFill>
            <a:srgbClr val="00E1C6"/>
          </a:solidFill>
          <a:ln>
            <a:noFill/>
          </a:ln>
        </p:spPr>
        <p:txBody>
          <a:bodyPr lIns="91425" tIns="91425" rIns="91425" bIns="91425" anchor="ctr" anchorCtr="0">
            <a:noAutofit/>
          </a:bodyPr>
          <a:lstStyle/>
          <a:p>
            <a:pPr lvl="0">
              <a:spcBef>
                <a:spcPts val="0"/>
              </a:spcBef>
              <a:buNone/>
            </a:pPr>
            <a:endParaRPr/>
          </a:p>
        </p:txBody>
      </p:sp>
      <p:grpSp>
        <p:nvGrpSpPr>
          <p:cNvPr id="1362" name="Shape 1362"/>
          <p:cNvGrpSpPr/>
          <p:nvPr/>
        </p:nvGrpSpPr>
        <p:grpSpPr>
          <a:xfrm rot="10800000" flipH="1">
            <a:off x="8218342" y="4123089"/>
            <a:ext cx="685311" cy="593091"/>
            <a:chOff x="238125" y="1431100"/>
            <a:chExt cx="3296350" cy="2852775"/>
          </a:xfrm>
        </p:grpSpPr>
        <p:sp>
          <p:nvSpPr>
            <p:cNvPr id="1363" name="Shape 1363"/>
            <p:cNvSpPr/>
            <p:nvPr/>
          </p:nvSpPr>
          <p:spPr>
            <a:xfrm>
              <a:off x="980725" y="4136025"/>
              <a:ext cx="157950" cy="147850"/>
            </a:xfrm>
            <a:custGeom>
              <a:avLst/>
              <a:gdLst/>
              <a:ahLst/>
              <a:cxnLst/>
              <a:rect l="0" t="0" r="0" b="0"/>
              <a:pathLst>
                <a:path w="6318" h="5914" extrusionOk="0">
                  <a:moveTo>
                    <a:pt x="403" y="0"/>
                  </a:moveTo>
                  <a:lnTo>
                    <a:pt x="0" y="269"/>
                  </a:lnTo>
                  <a:lnTo>
                    <a:pt x="3226" y="5914"/>
                  </a:lnTo>
                  <a:lnTo>
                    <a:pt x="6317" y="5914"/>
                  </a:lnTo>
                  <a:lnTo>
                    <a:pt x="403" y="0"/>
                  </a:lnTo>
                  <a:close/>
                </a:path>
              </a:pathLst>
            </a:custGeom>
            <a:solidFill>
              <a:srgbClr val="00E2C7"/>
            </a:solidFill>
            <a:ln>
              <a:noFill/>
            </a:ln>
          </p:spPr>
          <p:txBody>
            <a:bodyPr lIns="91425" tIns="91425" rIns="91425" bIns="91425" anchor="ctr" anchorCtr="0">
              <a:noAutofit/>
            </a:bodyPr>
            <a:lstStyle/>
            <a:p>
              <a:pPr lvl="0">
                <a:spcBef>
                  <a:spcPts val="0"/>
                </a:spcBef>
                <a:buNone/>
              </a:pPr>
              <a:endParaRPr/>
            </a:p>
          </p:txBody>
        </p:sp>
        <p:sp>
          <p:nvSpPr>
            <p:cNvPr id="1364" name="Shape 1364"/>
            <p:cNvSpPr/>
            <p:nvPr/>
          </p:nvSpPr>
          <p:spPr>
            <a:xfrm>
              <a:off x="849675" y="3907525"/>
              <a:ext cx="386425" cy="376350"/>
            </a:xfrm>
            <a:custGeom>
              <a:avLst/>
              <a:gdLst/>
              <a:ahLst/>
              <a:cxnLst/>
              <a:rect l="0" t="0" r="0" b="0"/>
              <a:pathLst>
                <a:path w="15457" h="15054" extrusionOk="0">
                  <a:moveTo>
                    <a:pt x="403" y="0"/>
                  </a:moveTo>
                  <a:lnTo>
                    <a:pt x="0" y="269"/>
                  </a:lnTo>
                  <a:lnTo>
                    <a:pt x="5242" y="9543"/>
                  </a:lnTo>
                  <a:lnTo>
                    <a:pt x="10887" y="15054"/>
                  </a:lnTo>
                  <a:lnTo>
                    <a:pt x="15457" y="15054"/>
                  </a:lnTo>
                  <a:lnTo>
                    <a:pt x="403" y="0"/>
                  </a:lnTo>
                  <a:close/>
                </a:path>
              </a:pathLst>
            </a:custGeom>
            <a:solidFill>
              <a:srgbClr val="01E0C8"/>
            </a:solidFill>
            <a:ln>
              <a:noFill/>
            </a:ln>
          </p:spPr>
          <p:txBody>
            <a:bodyPr lIns="91425" tIns="91425" rIns="91425" bIns="91425" anchor="ctr" anchorCtr="0">
              <a:noAutofit/>
            </a:bodyPr>
            <a:lstStyle/>
            <a:p>
              <a:pPr lvl="0">
                <a:spcBef>
                  <a:spcPts val="0"/>
                </a:spcBef>
                <a:buNone/>
              </a:pPr>
              <a:endParaRPr/>
            </a:p>
          </p:txBody>
        </p:sp>
        <p:sp>
          <p:nvSpPr>
            <p:cNvPr id="1365" name="Shape 1365"/>
            <p:cNvSpPr/>
            <p:nvPr/>
          </p:nvSpPr>
          <p:spPr>
            <a:xfrm>
              <a:off x="715250" y="3675675"/>
              <a:ext cx="618300" cy="608200"/>
            </a:xfrm>
            <a:custGeom>
              <a:avLst/>
              <a:gdLst/>
              <a:ahLst/>
              <a:cxnLst/>
              <a:rect l="0" t="0" r="0" b="0"/>
              <a:pathLst>
                <a:path w="24732" h="24328" extrusionOk="0">
                  <a:moveTo>
                    <a:pt x="404" y="0"/>
                  </a:moveTo>
                  <a:lnTo>
                    <a:pt x="1" y="404"/>
                  </a:lnTo>
                  <a:lnTo>
                    <a:pt x="5377" y="9543"/>
                  </a:lnTo>
                  <a:lnTo>
                    <a:pt x="20162" y="24328"/>
                  </a:lnTo>
                  <a:lnTo>
                    <a:pt x="24732" y="24328"/>
                  </a:lnTo>
                  <a:lnTo>
                    <a:pt x="404" y="0"/>
                  </a:lnTo>
                  <a:close/>
                </a:path>
              </a:pathLst>
            </a:custGeom>
            <a:solidFill>
              <a:srgbClr val="02DFC8"/>
            </a:solidFill>
            <a:ln>
              <a:noFill/>
            </a:ln>
          </p:spPr>
          <p:txBody>
            <a:bodyPr lIns="91425" tIns="91425" rIns="91425" bIns="91425" anchor="ctr" anchorCtr="0">
              <a:noAutofit/>
            </a:bodyPr>
            <a:lstStyle/>
            <a:p>
              <a:pPr lvl="0">
                <a:spcBef>
                  <a:spcPts val="0"/>
                </a:spcBef>
                <a:buNone/>
              </a:pPr>
              <a:endParaRPr/>
            </a:p>
          </p:txBody>
        </p:sp>
        <p:sp>
          <p:nvSpPr>
            <p:cNvPr id="1366" name="Shape 1366"/>
            <p:cNvSpPr/>
            <p:nvPr/>
          </p:nvSpPr>
          <p:spPr>
            <a:xfrm>
              <a:off x="584200" y="3447175"/>
              <a:ext cx="846800" cy="836700"/>
            </a:xfrm>
            <a:custGeom>
              <a:avLst/>
              <a:gdLst/>
              <a:ahLst/>
              <a:cxnLst/>
              <a:rect l="0" t="0" r="0" b="0"/>
              <a:pathLst>
                <a:path w="33872" h="33468" extrusionOk="0">
                  <a:moveTo>
                    <a:pt x="404" y="1"/>
                  </a:moveTo>
                  <a:lnTo>
                    <a:pt x="1" y="270"/>
                  </a:lnTo>
                  <a:lnTo>
                    <a:pt x="5243" y="9544"/>
                  </a:lnTo>
                  <a:lnTo>
                    <a:pt x="29167" y="33468"/>
                  </a:lnTo>
                  <a:lnTo>
                    <a:pt x="33872" y="33468"/>
                  </a:lnTo>
                  <a:lnTo>
                    <a:pt x="404" y="1"/>
                  </a:lnTo>
                  <a:close/>
                </a:path>
              </a:pathLst>
            </a:custGeom>
            <a:solidFill>
              <a:srgbClr val="03DDC9"/>
            </a:solidFill>
            <a:ln>
              <a:noFill/>
            </a:ln>
          </p:spPr>
          <p:txBody>
            <a:bodyPr lIns="91425" tIns="91425" rIns="91425" bIns="91425" anchor="ctr" anchorCtr="0">
              <a:noAutofit/>
            </a:bodyPr>
            <a:lstStyle/>
            <a:p>
              <a:pPr lvl="0">
                <a:spcBef>
                  <a:spcPts val="0"/>
                </a:spcBef>
                <a:buNone/>
              </a:pPr>
              <a:endParaRPr/>
            </a:p>
          </p:txBody>
        </p:sp>
        <p:sp>
          <p:nvSpPr>
            <p:cNvPr id="1367" name="Shape 1367"/>
            <p:cNvSpPr/>
            <p:nvPr/>
          </p:nvSpPr>
          <p:spPr>
            <a:xfrm>
              <a:off x="449800" y="3218700"/>
              <a:ext cx="1078650" cy="1065175"/>
            </a:xfrm>
            <a:custGeom>
              <a:avLst/>
              <a:gdLst/>
              <a:ahLst/>
              <a:cxnLst/>
              <a:rect l="0" t="0" r="0" b="0"/>
              <a:pathLst>
                <a:path w="43146" h="42607" extrusionOk="0">
                  <a:moveTo>
                    <a:pt x="404" y="0"/>
                  </a:moveTo>
                  <a:lnTo>
                    <a:pt x="1" y="269"/>
                  </a:lnTo>
                  <a:lnTo>
                    <a:pt x="5377" y="9543"/>
                  </a:lnTo>
                  <a:lnTo>
                    <a:pt x="38441" y="42607"/>
                  </a:lnTo>
                  <a:lnTo>
                    <a:pt x="43145" y="42607"/>
                  </a:lnTo>
                  <a:lnTo>
                    <a:pt x="404" y="0"/>
                  </a:lnTo>
                  <a:close/>
                </a:path>
              </a:pathLst>
            </a:custGeom>
            <a:solidFill>
              <a:srgbClr val="04DBC9"/>
            </a:solidFill>
            <a:ln>
              <a:noFill/>
            </a:ln>
          </p:spPr>
          <p:txBody>
            <a:bodyPr lIns="91425" tIns="91425" rIns="91425" bIns="91425" anchor="ctr" anchorCtr="0">
              <a:noAutofit/>
            </a:bodyPr>
            <a:lstStyle/>
            <a:p>
              <a:pPr lvl="0">
                <a:spcBef>
                  <a:spcPts val="0"/>
                </a:spcBef>
                <a:buNone/>
              </a:pPr>
              <a:endParaRPr/>
            </a:p>
          </p:txBody>
        </p:sp>
        <p:sp>
          <p:nvSpPr>
            <p:cNvPr id="1368" name="Shape 1368"/>
            <p:cNvSpPr/>
            <p:nvPr/>
          </p:nvSpPr>
          <p:spPr>
            <a:xfrm>
              <a:off x="318750" y="2990200"/>
              <a:ext cx="1307150" cy="1293675"/>
            </a:xfrm>
            <a:custGeom>
              <a:avLst/>
              <a:gdLst/>
              <a:ahLst/>
              <a:cxnLst/>
              <a:rect l="0" t="0" r="0" b="0"/>
              <a:pathLst>
                <a:path w="52286" h="51747" extrusionOk="0">
                  <a:moveTo>
                    <a:pt x="404" y="1"/>
                  </a:moveTo>
                  <a:lnTo>
                    <a:pt x="1" y="269"/>
                  </a:lnTo>
                  <a:lnTo>
                    <a:pt x="5243" y="9409"/>
                  </a:lnTo>
                  <a:lnTo>
                    <a:pt x="47581" y="51747"/>
                  </a:lnTo>
                  <a:lnTo>
                    <a:pt x="52285" y="51747"/>
                  </a:lnTo>
                  <a:lnTo>
                    <a:pt x="39517" y="38978"/>
                  </a:lnTo>
                  <a:lnTo>
                    <a:pt x="37097" y="38978"/>
                  </a:lnTo>
                  <a:lnTo>
                    <a:pt x="33737" y="33333"/>
                  </a:lnTo>
                  <a:lnTo>
                    <a:pt x="404" y="1"/>
                  </a:lnTo>
                  <a:close/>
                </a:path>
              </a:pathLst>
            </a:custGeom>
            <a:solidFill>
              <a:srgbClr val="06D9CA"/>
            </a:solidFill>
            <a:ln>
              <a:noFill/>
            </a:ln>
          </p:spPr>
          <p:txBody>
            <a:bodyPr lIns="91425" tIns="91425" rIns="91425" bIns="91425" anchor="ctr" anchorCtr="0">
              <a:noAutofit/>
            </a:bodyPr>
            <a:lstStyle/>
            <a:p>
              <a:pPr lvl="0">
                <a:spcBef>
                  <a:spcPts val="0"/>
                </a:spcBef>
                <a:buNone/>
              </a:pPr>
              <a:endParaRPr/>
            </a:p>
          </p:txBody>
        </p:sp>
        <p:sp>
          <p:nvSpPr>
            <p:cNvPr id="1369" name="Shape 1369"/>
            <p:cNvSpPr/>
            <p:nvPr/>
          </p:nvSpPr>
          <p:spPr>
            <a:xfrm>
              <a:off x="1286500" y="3964650"/>
              <a:ext cx="436850" cy="319225"/>
            </a:xfrm>
            <a:custGeom>
              <a:avLst/>
              <a:gdLst/>
              <a:ahLst/>
              <a:cxnLst/>
              <a:rect l="0" t="0" r="0" b="0"/>
              <a:pathLst>
                <a:path w="17474" h="12769" extrusionOk="0">
                  <a:moveTo>
                    <a:pt x="0" y="0"/>
                  </a:moveTo>
                  <a:lnTo>
                    <a:pt x="12769" y="12769"/>
                  </a:lnTo>
                  <a:lnTo>
                    <a:pt x="17473" y="12769"/>
                  </a:lnTo>
                  <a:lnTo>
                    <a:pt x="4704"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370" name="Shape 1370"/>
            <p:cNvSpPr/>
            <p:nvPr/>
          </p:nvSpPr>
          <p:spPr>
            <a:xfrm>
              <a:off x="238125" y="2822200"/>
              <a:ext cx="924075" cy="1008075"/>
            </a:xfrm>
            <a:custGeom>
              <a:avLst/>
              <a:gdLst/>
              <a:ahLst/>
              <a:cxnLst/>
              <a:rect l="0" t="0" r="0" b="0"/>
              <a:pathLst>
                <a:path w="36963" h="40323" extrusionOk="0">
                  <a:moveTo>
                    <a:pt x="806" y="0"/>
                  </a:moveTo>
                  <a:lnTo>
                    <a:pt x="0" y="1479"/>
                  </a:lnTo>
                  <a:lnTo>
                    <a:pt x="3226" y="6989"/>
                  </a:lnTo>
                  <a:lnTo>
                    <a:pt x="36559" y="40322"/>
                  </a:lnTo>
                  <a:lnTo>
                    <a:pt x="36962" y="40053"/>
                  </a:lnTo>
                  <a:lnTo>
                    <a:pt x="31720" y="30779"/>
                  </a:lnTo>
                  <a:lnTo>
                    <a:pt x="806" y="0"/>
                  </a:lnTo>
                  <a:close/>
                </a:path>
              </a:pathLst>
            </a:custGeom>
            <a:solidFill>
              <a:srgbClr val="07D8CB"/>
            </a:solidFill>
            <a:ln>
              <a:noFill/>
            </a:ln>
          </p:spPr>
          <p:txBody>
            <a:bodyPr lIns="91425" tIns="91425" rIns="91425" bIns="91425" anchor="ctr" anchorCtr="0">
              <a:noAutofit/>
            </a:bodyPr>
            <a:lstStyle/>
            <a:p>
              <a:pPr lvl="0">
                <a:spcBef>
                  <a:spcPts val="0"/>
                </a:spcBef>
                <a:buNone/>
              </a:pPr>
              <a:endParaRPr/>
            </a:p>
          </p:txBody>
        </p:sp>
        <p:sp>
          <p:nvSpPr>
            <p:cNvPr id="1371" name="Shape 1371"/>
            <p:cNvSpPr/>
            <p:nvPr/>
          </p:nvSpPr>
          <p:spPr>
            <a:xfrm>
              <a:off x="138392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372" name="Shape 1372"/>
            <p:cNvSpPr/>
            <p:nvPr/>
          </p:nvSpPr>
          <p:spPr>
            <a:xfrm>
              <a:off x="251550" y="2761700"/>
              <a:ext cx="779600" cy="840075"/>
            </a:xfrm>
            <a:custGeom>
              <a:avLst/>
              <a:gdLst/>
              <a:ahLst/>
              <a:cxnLst/>
              <a:rect l="0" t="0" r="0" b="0"/>
              <a:pathLst>
                <a:path w="31184" h="33603" extrusionOk="0">
                  <a:moveTo>
                    <a:pt x="1748" y="1"/>
                  </a:moveTo>
                  <a:lnTo>
                    <a:pt x="1" y="2823"/>
                  </a:lnTo>
                  <a:lnTo>
                    <a:pt x="30780" y="33603"/>
                  </a:lnTo>
                  <a:lnTo>
                    <a:pt x="31183" y="33199"/>
                  </a:lnTo>
                  <a:lnTo>
                    <a:pt x="25807" y="24060"/>
                  </a:lnTo>
                  <a:lnTo>
                    <a:pt x="1748" y="1"/>
                  </a:lnTo>
                  <a:close/>
                </a:path>
              </a:pathLst>
            </a:custGeom>
            <a:solidFill>
              <a:srgbClr val="08D6CB"/>
            </a:solidFill>
            <a:ln>
              <a:noFill/>
            </a:ln>
          </p:spPr>
          <p:txBody>
            <a:bodyPr lIns="91425" tIns="91425" rIns="91425" bIns="91425" anchor="ctr" anchorCtr="0">
              <a:noAutofit/>
            </a:bodyPr>
            <a:lstStyle/>
            <a:p>
              <a:pPr lvl="0">
                <a:spcBef>
                  <a:spcPts val="0"/>
                </a:spcBef>
                <a:buNone/>
              </a:pPr>
              <a:endParaRPr/>
            </a:p>
          </p:txBody>
        </p:sp>
        <p:sp>
          <p:nvSpPr>
            <p:cNvPr id="1373" name="Shape 1373"/>
            <p:cNvSpPr/>
            <p:nvPr/>
          </p:nvSpPr>
          <p:spPr>
            <a:xfrm>
              <a:off x="288525" y="2697875"/>
              <a:ext cx="608200" cy="675400"/>
            </a:xfrm>
            <a:custGeom>
              <a:avLst/>
              <a:gdLst/>
              <a:ahLst/>
              <a:cxnLst/>
              <a:rect l="0" t="0" r="0" b="0"/>
              <a:pathLst>
                <a:path w="24328" h="27016" extrusionOk="0">
                  <a:moveTo>
                    <a:pt x="1613" y="0"/>
                  </a:moveTo>
                  <a:lnTo>
                    <a:pt x="0" y="2957"/>
                  </a:lnTo>
                  <a:lnTo>
                    <a:pt x="23925" y="27016"/>
                  </a:lnTo>
                  <a:lnTo>
                    <a:pt x="24328" y="26613"/>
                  </a:lnTo>
                  <a:lnTo>
                    <a:pt x="19086" y="17473"/>
                  </a:lnTo>
                  <a:lnTo>
                    <a:pt x="1613"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374" name="Shape 1374"/>
            <p:cNvSpPr/>
            <p:nvPr/>
          </p:nvSpPr>
          <p:spPr>
            <a:xfrm>
              <a:off x="1481375" y="396465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09D4CC"/>
            </a:solidFill>
            <a:ln>
              <a:noFill/>
            </a:ln>
          </p:spPr>
          <p:txBody>
            <a:bodyPr lIns="91425" tIns="91425" rIns="91425" bIns="91425" anchor="ctr" anchorCtr="0">
              <a:noAutofit/>
            </a:bodyPr>
            <a:lstStyle/>
            <a:p>
              <a:pPr lvl="0">
                <a:spcBef>
                  <a:spcPts val="0"/>
                </a:spcBef>
                <a:buNone/>
              </a:pPr>
              <a:endParaRPr/>
            </a:p>
          </p:txBody>
        </p:sp>
        <p:sp>
          <p:nvSpPr>
            <p:cNvPr id="1375" name="Shape 1375"/>
            <p:cNvSpPr/>
            <p:nvPr/>
          </p:nvSpPr>
          <p:spPr>
            <a:xfrm>
              <a:off x="1578825" y="3964650"/>
              <a:ext cx="433500" cy="319225"/>
            </a:xfrm>
            <a:custGeom>
              <a:avLst/>
              <a:gdLst/>
              <a:ahLst/>
              <a:cxnLst/>
              <a:rect l="0" t="0" r="0" b="0"/>
              <a:pathLst>
                <a:path w="17340" h="12769" extrusionOk="0">
                  <a:moveTo>
                    <a:pt x="1" y="0"/>
                  </a:moveTo>
                  <a:lnTo>
                    <a:pt x="12769" y="12769"/>
                  </a:lnTo>
                  <a:lnTo>
                    <a:pt x="17339" y="12769"/>
                  </a:lnTo>
                  <a:lnTo>
                    <a:pt x="4570" y="0"/>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376" name="Shape 1376"/>
            <p:cNvSpPr/>
            <p:nvPr/>
          </p:nvSpPr>
          <p:spPr>
            <a:xfrm>
              <a:off x="322125" y="2637375"/>
              <a:ext cx="443550" cy="504050"/>
            </a:xfrm>
            <a:custGeom>
              <a:avLst/>
              <a:gdLst/>
              <a:ahLst/>
              <a:cxnLst/>
              <a:rect l="0" t="0" r="0" b="0"/>
              <a:pathLst>
                <a:path w="17742" h="20162" extrusionOk="0">
                  <a:moveTo>
                    <a:pt x="1747" y="1"/>
                  </a:moveTo>
                  <a:lnTo>
                    <a:pt x="0" y="2958"/>
                  </a:lnTo>
                  <a:lnTo>
                    <a:pt x="17339" y="20162"/>
                  </a:lnTo>
                  <a:lnTo>
                    <a:pt x="17742" y="19893"/>
                  </a:lnTo>
                  <a:lnTo>
                    <a:pt x="12366" y="10619"/>
                  </a:lnTo>
                  <a:lnTo>
                    <a:pt x="1747" y="1"/>
                  </a:lnTo>
                  <a:close/>
                </a:path>
              </a:pathLst>
            </a:custGeom>
            <a:solidFill>
              <a:srgbClr val="0AD3CC"/>
            </a:solidFill>
            <a:ln>
              <a:noFill/>
            </a:ln>
          </p:spPr>
          <p:txBody>
            <a:bodyPr lIns="91425" tIns="91425" rIns="91425" bIns="91425" anchor="ctr" anchorCtr="0">
              <a:noAutofit/>
            </a:bodyPr>
            <a:lstStyle/>
            <a:p>
              <a:pPr lvl="0">
                <a:spcBef>
                  <a:spcPts val="0"/>
                </a:spcBef>
                <a:buNone/>
              </a:pPr>
              <a:endParaRPr/>
            </a:p>
          </p:txBody>
        </p:sp>
        <p:sp>
          <p:nvSpPr>
            <p:cNvPr id="1377" name="Shape 1377"/>
            <p:cNvSpPr/>
            <p:nvPr/>
          </p:nvSpPr>
          <p:spPr>
            <a:xfrm>
              <a:off x="359075" y="2576900"/>
              <a:ext cx="275575" cy="336050"/>
            </a:xfrm>
            <a:custGeom>
              <a:avLst/>
              <a:gdLst/>
              <a:ahLst/>
              <a:cxnLst/>
              <a:rect l="0" t="0" r="0" b="0"/>
              <a:pathLst>
                <a:path w="11023" h="13442" extrusionOk="0">
                  <a:moveTo>
                    <a:pt x="1614" y="1"/>
                  </a:moveTo>
                  <a:lnTo>
                    <a:pt x="1" y="2823"/>
                  </a:lnTo>
                  <a:lnTo>
                    <a:pt x="10484" y="13441"/>
                  </a:lnTo>
                  <a:lnTo>
                    <a:pt x="10888" y="13172"/>
                  </a:lnTo>
                  <a:lnTo>
                    <a:pt x="9812" y="11291"/>
                  </a:lnTo>
                  <a:lnTo>
                    <a:pt x="11022" y="9275"/>
                  </a:lnTo>
                  <a:lnTo>
                    <a:pt x="1614" y="1"/>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378" name="Shape 1378"/>
            <p:cNvSpPr/>
            <p:nvPr/>
          </p:nvSpPr>
          <p:spPr>
            <a:xfrm>
              <a:off x="1676275" y="396465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0BD1CD"/>
            </a:solidFill>
            <a:ln>
              <a:noFill/>
            </a:ln>
          </p:spPr>
          <p:txBody>
            <a:bodyPr lIns="91425" tIns="91425" rIns="91425" bIns="91425" anchor="ctr" anchorCtr="0">
              <a:noAutofit/>
            </a:bodyPr>
            <a:lstStyle/>
            <a:p>
              <a:pPr lvl="0">
                <a:spcBef>
                  <a:spcPts val="0"/>
                </a:spcBef>
                <a:buNone/>
              </a:pPr>
              <a:endParaRPr/>
            </a:p>
          </p:txBody>
        </p:sp>
        <p:sp>
          <p:nvSpPr>
            <p:cNvPr id="1379" name="Shape 1379"/>
            <p:cNvSpPr/>
            <p:nvPr/>
          </p:nvSpPr>
          <p:spPr>
            <a:xfrm>
              <a:off x="392675" y="2513050"/>
              <a:ext cx="275575" cy="309175"/>
            </a:xfrm>
            <a:custGeom>
              <a:avLst/>
              <a:gdLst/>
              <a:ahLst/>
              <a:cxnLst/>
              <a:rect l="0" t="0" r="0" b="0"/>
              <a:pathLst>
                <a:path w="11023" h="12367" extrusionOk="0">
                  <a:moveTo>
                    <a:pt x="1748" y="1"/>
                  </a:moveTo>
                  <a:lnTo>
                    <a:pt x="1" y="2958"/>
                  </a:lnTo>
                  <a:lnTo>
                    <a:pt x="9409" y="12366"/>
                  </a:lnTo>
                  <a:lnTo>
                    <a:pt x="11022" y="9409"/>
                  </a:lnTo>
                  <a:lnTo>
                    <a:pt x="1748" y="1"/>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380" name="Shape 1380"/>
            <p:cNvSpPr/>
            <p:nvPr/>
          </p:nvSpPr>
          <p:spPr>
            <a:xfrm>
              <a:off x="1773725" y="3964650"/>
              <a:ext cx="433475" cy="319225"/>
            </a:xfrm>
            <a:custGeom>
              <a:avLst/>
              <a:gdLst/>
              <a:ahLst/>
              <a:cxnLst/>
              <a:rect l="0" t="0" r="0" b="0"/>
              <a:pathLst>
                <a:path w="17339" h="12769" extrusionOk="0">
                  <a:moveTo>
                    <a:pt x="0" y="0"/>
                  </a:moveTo>
                  <a:lnTo>
                    <a:pt x="12634" y="12769"/>
                  </a:lnTo>
                  <a:lnTo>
                    <a:pt x="17339" y="12769"/>
                  </a:lnTo>
                  <a:lnTo>
                    <a:pt x="4570" y="0"/>
                  </a:lnTo>
                  <a:close/>
                </a:path>
              </a:pathLst>
            </a:custGeom>
            <a:solidFill>
              <a:srgbClr val="0CCFCD"/>
            </a:solidFill>
            <a:ln>
              <a:noFill/>
            </a:ln>
          </p:spPr>
          <p:txBody>
            <a:bodyPr lIns="91425" tIns="91425" rIns="91425" bIns="91425" anchor="ctr" anchorCtr="0">
              <a:noAutofit/>
            </a:bodyPr>
            <a:lstStyle/>
            <a:p>
              <a:pPr lvl="0">
                <a:spcBef>
                  <a:spcPts val="0"/>
                </a:spcBef>
                <a:buNone/>
              </a:pPr>
              <a:endParaRPr/>
            </a:p>
          </p:txBody>
        </p:sp>
        <p:sp>
          <p:nvSpPr>
            <p:cNvPr id="1381" name="Shape 1381"/>
            <p:cNvSpPr/>
            <p:nvPr/>
          </p:nvSpPr>
          <p:spPr>
            <a:xfrm>
              <a:off x="429650" y="24525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382" name="Shape 1382"/>
            <p:cNvSpPr/>
            <p:nvPr/>
          </p:nvSpPr>
          <p:spPr>
            <a:xfrm>
              <a:off x="1871150" y="3964650"/>
              <a:ext cx="433500" cy="319225"/>
            </a:xfrm>
            <a:custGeom>
              <a:avLst/>
              <a:gdLst/>
              <a:ahLst/>
              <a:cxnLst/>
              <a:rect l="0" t="0" r="0" b="0"/>
              <a:pathLst>
                <a:path w="17340" h="12769" extrusionOk="0">
                  <a:moveTo>
                    <a:pt x="1" y="0"/>
                  </a:moveTo>
                  <a:lnTo>
                    <a:pt x="12635" y="12769"/>
                  </a:lnTo>
                  <a:lnTo>
                    <a:pt x="17340" y="12769"/>
                  </a:lnTo>
                  <a:lnTo>
                    <a:pt x="4571" y="0"/>
                  </a:lnTo>
                  <a:close/>
                </a:path>
              </a:pathLst>
            </a:custGeom>
            <a:solidFill>
              <a:srgbClr val="0DCDCE"/>
            </a:solidFill>
            <a:ln>
              <a:noFill/>
            </a:ln>
          </p:spPr>
          <p:txBody>
            <a:bodyPr lIns="91425" tIns="91425" rIns="91425" bIns="91425" anchor="ctr" anchorCtr="0">
              <a:noAutofit/>
            </a:bodyPr>
            <a:lstStyle/>
            <a:p>
              <a:pPr lvl="0">
                <a:spcBef>
                  <a:spcPts val="0"/>
                </a:spcBef>
                <a:buNone/>
              </a:pPr>
              <a:endParaRPr/>
            </a:p>
          </p:txBody>
        </p:sp>
        <p:sp>
          <p:nvSpPr>
            <p:cNvPr id="1383" name="Shape 1383"/>
            <p:cNvSpPr/>
            <p:nvPr/>
          </p:nvSpPr>
          <p:spPr>
            <a:xfrm>
              <a:off x="1965250" y="3964650"/>
              <a:ext cx="436850" cy="319225"/>
            </a:xfrm>
            <a:custGeom>
              <a:avLst/>
              <a:gdLst/>
              <a:ahLst/>
              <a:cxnLst/>
              <a:rect l="0" t="0" r="0" b="0"/>
              <a:pathLst>
                <a:path w="17474" h="12769" extrusionOk="0">
                  <a:moveTo>
                    <a:pt x="0" y="0"/>
                  </a:moveTo>
                  <a:lnTo>
                    <a:pt x="12769" y="12769"/>
                  </a:lnTo>
                  <a:lnTo>
                    <a:pt x="17473" y="12769"/>
                  </a:lnTo>
                  <a:lnTo>
                    <a:pt x="4705"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384" name="Shape 1384"/>
            <p:cNvSpPr/>
            <p:nvPr/>
          </p:nvSpPr>
          <p:spPr>
            <a:xfrm>
              <a:off x="466600" y="23921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0ECCCF"/>
            </a:solidFill>
            <a:ln>
              <a:noFill/>
            </a:ln>
          </p:spPr>
          <p:txBody>
            <a:bodyPr lIns="91425" tIns="91425" rIns="91425" bIns="91425" anchor="ctr" anchorCtr="0">
              <a:noAutofit/>
            </a:bodyPr>
            <a:lstStyle/>
            <a:p>
              <a:pPr lvl="0">
                <a:spcBef>
                  <a:spcPts val="0"/>
                </a:spcBef>
                <a:buNone/>
              </a:pPr>
              <a:endParaRPr/>
            </a:p>
          </p:txBody>
        </p:sp>
        <p:sp>
          <p:nvSpPr>
            <p:cNvPr id="1385" name="Shape 1385"/>
            <p:cNvSpPr/>
            <p:nvPr/>
          </p:nvSpPr>
          <p:spPr>
            <a:xfrm>
              <a:off x="206270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386" name="Shape 1386"/>
            <p:cNvSpPr/>
            <p:nvPr/>
          </p:nvSpPr>
          <p:spPr>
            <a:xfrm>
              <a:off x="500200" y="2328250"/>
              <a:ext cx="275575" cy="309150"/>
            </a:xfrm>
            <a:custGeom>
              <a:avLst/>
              <a:gdLst/>
              <a:ahLst/>
              <a:cxnLst/>
              <a:rect l="0" t="0" r="0" b="0"/>
              <a:pathLst>
                <a:path w="11023" h="12366" extrusionOk="0">
                  <a:moveTo>
                    <a:pt x="1748" y="1"/>
                  </a:moveTo>
                  <a:lnTo>
                    <a:pt x="1" y="2957"/>
                  </a:lnTo>
                  <a:lnTo>
                    <a:pt x="9275" y="12366"/>
                  </a:lnTo>
                  <a:lnTo>
                    <a:pt x="11022" y="9409"/>
                  </a:lnTo>
                  <a:lnTo>
                    <a:pt x="1748" y="1"/>
                  </a:lnTo>
                  <a:close/>
                </a:path>
              </a:pathLst>
            </a:custGeom>
            <a:solidFill>
              <a:srgbClr val="10CACF"/>
            </a:solidFill>
            <a:ln>
              <a:noFill/>
            </a:ln>
          </p:spPr>
          <p:txBody>
            <a:bodyPr lIns="91425" tIns="91425" rIns="91425" bIns="91425" anchor="ctr" anchorCtr="0">
              <a:noAutofit/>
            </a:bodyPr>
            <a:lstStyle/>
            <a:p>
              <a:pPr lvl="0">
                <a:spcBef>
                  <a:spcPts val="0"/>
                </a:spcBef>
                <a:buNone/>
              </a:pPr>
              <a:endParaRPr/>
            </a:p>
          </p:txBody>
        </p:sp>
        <p:sp>
          <p:nvSpPr>
            <p:cNvPr id="1387" name="Shape 1387"/>
            <p:cNvSpPr/>
            <p:nvPr/>
          </p:nvSpPr>
          <p:spPr>
            <a:xfrm>
              <a:off x="537175" y="2267775"/>
              <a:ext cx="275550" cy="305800"/>
            </a:xfrm>
            <a:custGeom>
              <a:avLst/>
              <a:gdLst/>
              <a:ahLst/>
              <a:cxnLst/>
              <a:rect l="0" t="0" r="0" b="0"/>
              <a:pathLst>
                <a:path w="11022" h="12232" extrusionOk="0">
                  <a:moveTo>
                    <a:pt x="1613" y="0"/>
                  </a:moveTo>
                  <a:lnTo>
                    <a:pt x="0" y="2957"/>
                  </a:lnTo>
                  <a:lnTo>
                    <a:pt x="9274" y="12231"/>
                  </a:lnTo>
                  <a:lnTo>
                    <a:pt x="11022" y="9274"/>
                  </a:lnTo>
                  <a:lnTo>
                    <a:pt x="1613"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388" name="Shape 1388"/>
            <p:cNvSpPr/>
            <p:nvPr/>
          </p:nvSpPr>
          <p:spPr>
            <a:xfrm>
              <a:off x="2160150" y="3964650"/>
              <a:ext cx="433475" cy="319225"/>
            </a:xfrm>
            <a:custGeom>
              <a:avLst/>
              <a:gdLst/>
              <a:ahLst/>
              <a:cxnLst/>
              <a:rect l="0" t="0" r="0" b="0"/>
              <a:pathLst>
                <a:path w="17339" h="12769" extrusionOk="0">
                  <a:moveTo>
                    <a:pt x="0" y="0"/>
                  </a:moveTo>
                  <a:lnTo>
                    <a:pt x="12769" y="12769"/>
                  </a:lnTo>
                  <a:lnTo>
                    <a:pt x="17339" y="12769"/>
                  </a:lnTo>
                  <a:lnTo>
                    <a:pt x="4704" y="0"/>
                  </a:lnTo>
                  <a:close/>
                </a:path>
              </a:pathLst>
            </a:custGeom>
            <a:solidFill>
              <a:srgbClr val="11C8D0"/>
            </a:solidFill>
            <a:ln>
              <a:noFill/>
            </a:ln>
          </p:spPr>
          <p:txBody>
            <a:bodyPr lIns="91425" tIns="91425" rIns="91425" bIns="91425" anchor="ctr" anchorCtr="0">
              <a:noAutofit/>
            </a:bodyPr>
            <a:lstStyle/>
            <a:p>
              <a:pPr lvl="0">
                <a:spcBef>
                  <a:spcPts val="0"/>
                </a:spcBef>
                <a:buNone/>
              </a:pPr>
              <a:endParaRPr/>
            </a:p>
          </p:txBody>
        </p:sp>
        <p:sp>
          <p:nvSpPr>
            <p:cNvPr id="1389" name="Shape 1389"/>
            <p:cNvSpPr/>
            <p:nvPr/>
          </p:nvSpPr>
          <p:spPr>
            <a:xfrm>
              <a:off x="570775" y="2207275"/>
              <a:ext cx="275550" cy="305800"/>
            </a:xfrm>
            <a:custGeom>
              <a:avLst/>
              <a:gdLst/>
              <a:ahLst/>
              <a:cxnLst/>
              <a:rect l="0" t="0" r="0" b="0"/>
              <a:pathLst>
                <a:path w="11022" h="12232" extrusionOk="0">
                  <a:moveTo>
                    <a:pt x="1748" y="1"/>
                  </a:moveTo>
                  <a:lnTo>
                    <a:pt x="0" y="2958"/>
                  </a:lnTo>
                  <a:lnTo>
                    <a:pt x="9409" y="12232"/>
                  </a:lnTo>
                  <a:lnTo>
                    <a:pt x="11022" y="9275"/>
                  </a:lnTo>
                  <a:lnTo>
                    <a:pt x="1748" y="1"/>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390" name="Shape 1390"/>
            <p:cNvSpPr/>
            <p:nvPr/>
          </p:nvSpPr>
          <p:spPr>
            <a:xfrm>
              <a:off x="2257575" y="3964650"/>
              <a:ext cx="433500" cy="319225"/>
            </a:xfrm>
            <a:custGeom>
              <a:avLst/>
              <a:gdLst/>
              <a:ahLst/>
              <a:cxnLst/>
              <a:rect l="0" t="0" r="0" b="0"/>
              <a:pathLst>
                <a:path w="17340" h="12769" extrusionOk="0">
                  <a:moveTo>
                    <a:pt x="1" y="0"/>
                  </a:moveTo>
                  <a:lnTo>
                    <a:pt x="12770" y="12769"/>
                  </a:lnTo>
                  <a:lnTo>
                    <a:pt x="17339" y="12769"/>
                  </a:lnTo>
                  <a:lnTo>
                    <a:pt x="4705" y="0"/>
                  </a:lnTo>
                  <a:close/>
                </a:path>
              </a:pathLst>
            </a:custGeom>
            <a:solidFill>
              <a:srgbClr val="12C7D0"/>
            </a:solidFill>
            <a:ln>
              <a:noFill/>
            </a:ln>
          </p:spPr>
          <p:txBody>
            <a:bodyPr lIns="91425" tIns="91425" rIns="91425" bIns="91425" anchor="ctr" anchorCtr="0">
              <a:noAutofit/>
            </a:bodyPr>
            <a:lstStyle/>
            <a:p>
              <a:pPr lvl="0">
                <a:spcBef>
                  <a:spcPts val="0"/>
                </a:spcBef>
                <a:buNone/>
              </a:pPr>
              <a:endParaRPr/>
            </a:p>
          </p:txBody>
        </p:sp>
        <p:sp>
          <p:nvSpPr>
            <p:cNvPr id="1391" name="Shape 1391"/>
            <p:cNvSpPr/>
            <p:nvPr/>
          </p:nvSpPr>
          <p:spPr>
            <a:xfrm>
              <a:off x="2355025" y="3964650"/>
              <a:ext cx="383100" cy="319225"/>
            </a:xfrm>
            <a:custGeom>
              <a:avLst/>
              <a:gdLst/>
              <a:ahLst/>
              <a:cxnLst/>
              <a:rect l="0" t="0" r="0" b="0"/>
              <a:pathLst>
                <a:path w="15324" h="12769" extrusionOk="0">
                  <a:moveTo>
                    <a:pt x="1" y="0"/>
                  </a:moveTo>
                  <a:lnTo>
                    <a:pt x="12769" y="12769"/>
                  </a:lnTo>
                  <a:lnTo>
                    <a:pt x="14248" y="12769"/>
                  </a:lnTo>
                  <a:lnTo>
                    <a:pt x="15323" y="10753"/>
                  </a:lnTo>
                  <a:lnTo>
                    <a:pt x="4570" y="0"/>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392" name="Shape 1392"/>
            <p:cNvSpPr/>
            <p:nvPr/>
          </p:nvSpPr>
          <p:spPr>
            <a:xfrm>
              <a:off x="607725" y="2146800"/>
              <a:ext cx="275575" cy="305800"/>
            </a:xfrm>
            <a:custGeom>
              <a:avLst/>
              <a:gdLst/>
              <a:ahLst/>
              <a:cxnLst/>
              <a:rect l="0" t="0" r="0" b="0"/>
              <a:pathLst>
                <a:path w="11023" h="12232" extrusionOk="0">
                  <a:moveTo>
                    <a:pt x="1614" y="1"/>
                  </a:moveTo>
                  <a:lnTo>
                    <a:pt x="1" y="2823"/>
                  </a:lnTo>
                  <a:lnTo>
                    <a:pt x="9275" y="12232"/>
                  </a:lnTo>
                  <a:lnTo>
                    <a:pt x="11022" y="9275"/>
                  </a:lnTo>
                  <a:lnTo>
                    <a:pt x="1614" y="1"/>
                  </a:lnTo>
                  <a:close/>
                </a:path>
              </a:pathLst>
            </a:custGeom>
            <a:solidFill>
              <a:srgbClr val="13C5D1"/>
            </a:solidFill>
            <a:ln>
              <a:noFill/>
            </a:ln>
          </p:spPr>
          <p:txBody>
            <a:bodyPr lIns="91425" tIns="91425" rIns="91425" bIns="91425" anchor="ctr" anchorCtr="0">
              <a:noAutofit/>
            </a:bodyPr>
            <a:lstStyle/>
            <a:p>
              <a:pPr lvl="0">
                <a:spcBef>
                  <a:spcPts val="0"/>
                </a:spcBef>
                <a:buNone/>
              </a:pPr>
              <a:endParaRPr/>
            </a:p>
          </p:txBody>
        </p:sp>
        <p:sp>
          <p:nvSpPr>
            <p:cNvPr id="1393" name="Shape 1393"/>
            <p:cNvSpPr/>
            <p:nvPr/>
          </p:nvSpPr>
          <p:spPr>
            <a:xfrm>
              <a:off x="2452475" y="3941125"/>
              <a:ext cx="322600" cy="305800"/>
            </a:xfrm>
            <a:custGeom>
              <a:avLst/>
              <a:gdLst/>
              <a:ahLst/>
              <a:cxnLst/>
              <a:rect l="0" t="0" r="0" b="0"/>
              <a:pathLst>
                <a:path w="12904" h="12232" extrusionOk="0">
                  <a:moveTo>
                    <a:pt x="3495" y="1"/>
                  </a:moveTo>
                  <a:lnTo>
                    <a:pt x="2957" y="941"/>
                  </a:lnTo>
                  <a:lnTo>
                    <a:pt x="0" y="941"/>
                  </a:lnTo>
                  <a:lnTo>
                    <a:pt x="11156" y="12232"/>
                  </a:lnTo>
                  <a:lnTo>
                    <a:pt x="12904" y="9275"/>
                  </a:lnTo>
                  <a:lnTo>
                    <a:pt x="3495"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394" name="Shape 1394"/>
            <p:cNvSpPr/>
            <p:nvPr/>
          </p:nvSpPr>
          <p:spPr>
            <a:xfrm>
              <a:off x="641325" y="2082950"/>
              <a:ext cx="275575" cy="305800"/>
            </a:xfrm>
            <a:custGeom>
              <a:avLst/>
              <a:gdLst/>
              <a:ahLst/>
              <a:cxnLst/>
              <a:rect l="0" t="0" r="0" b="0"/>
              <a:pathLst>
                <a:path w="11023" h="12232" extrusionOk="0">
                  <a:moveTo>
                    <a:pt x="1748" y="1"/>
                  </a:moveTo>
                  <a:lnTo>
                    <a:pt x="1" y="2958"/>
                  </a:lnTo>
                  <a:lnTo>
                    <a:pt x="9409" y="12232"/>
                  </a:lnTo>
                  <a:lnTo>
                    <a:pt x="11022" y="9409"/>
                  </a:lnTo>
                  <a:lnTo>
                    <a:pt x="1748" y="1"/>
                  </a:lnTo>
                  <a:close/>
                </a:path>
              </a:pathLst>
            </a:custGeom>
            <a:solidFill>
              <a:srgbClr val="14C3D2"/>
            </a:solidFill>
            <a:ln>
              <a:noFill/>
            </a:ln>
          </p:spPr>
          <p:txBody>
            <a:bodyPr lIns="91425" tIns="91425" rIns="91425" bIns="91425" anchor="ctr" anchorCtr="0">
              <a:noAutofit/>
            </a:bodyPr>
            <a:lstStyle/>
            <a:p>
              <a:pPr lvl="0">
                <a:spcBef>
                  <a:spcPts val="0"/>
                </a:spcBef>
                <a:buNone/>
              </a:pPr>
              <a:endParaRPr/>
            </a:p>
          </p:txBody>
        </p:sp>
        <p:sp>
          <p:nvSpPr>
            <p:cNvPr id="1395" name="Shape 1395"/>
            <p:cNvSpPr/>
            <p:nvPr/>
          </p:nvSpPr>
          <p:spPr>
            <a:xfrm>
              <a:off x="678300" y="2022475"/>
              <a:ext cx="275550" cy="305800"/>
            </a:xfrm>
            <a:custGeom>
              <a:avLst/>
              <a:gdLst/>
              <a:ahLst/>
              <a:cxnLst/>
              <a:rect l="0" t="0" r="0" b="0"/>
              <a:pathLst>
                <a:path w="11022" h="12232" extrusionOk="0">
                  <a:moveTo>
                    <a:pt x="1748" y="1"/>
                  </a:moveTo>
                  <a:lnTo>
                    <a:pt x="0" y="2957"/>
                  </a:lnTo>
                  <a:lnTo>
                    <a:pt x="9274" y="12232"/>
                  </a:lnTo>
                  <a:lnTo>
                    <a:pt x="11022" y="9275"/>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396" name="Shape 1396"/>
            <p:cNvSpPr/>
            <p:nvPr/>
          </p:nvSpPr>
          <p:spPr>
            <a:xfrm>
              <a:off x="2533125" y="3877275"/>
              <a:ext cx="275550" cy="309175"/>
            </a:xfrm>
            <a:custGeom>
              <a:avLst/>
              <a:gdLst/>
              <a:ahLst/>
              <a:cxnLst/>
              <a:rect l="0" t="0" r="0" b="0"/>
              <a:pathLst>
                <a:path w="11022" h="12367" extrusionOk="0">
                  <a:moveTo>
                    <a:pt x="1748" y="1"/>
                  </a:moveTo>
                  <a:lnTo>
                    <a:pt x="0" y="2958"/>
                  </a:lnTo>
                  <a:lnTo>
                    <a:pt x="9409" y="12366"/>
                  </a:lnTo>
                  <a:lnTo>
                    <a:pt x="11022" y="9409"/>
                  </a:lnTo>
                  <a:lnTo>
                    <a:pt x="1748" y="1"/>
                  </a:lnTo>
                  <a:close/>
                </a:path>
              </a:pathLst>
            </a:custGeom>
            <a:solidFill>
              <a:srgbClr val="15C1D2"/>
            </a:solidFill>
            <a:ln>
              <a:noFill/>
            </a:ln>
          </p:spPr>
          <p:txBody>
            <a:bodyPr lIns="91425" tIns="91425" rIns="91425" bIns="91425" anchor="ctr" anchorCtr="0">
              <a:noAutofit/>
            </a:bodyPr>
            <a:lstStyle/>
            <a:p>
              <a:pPr lvl="0">
                <a:spcBef>
                  <a:spcPts val="0"/>
                </a:spcBef>
                <a:buNone/>
              </a:pPr>
              <a:endParaRPr/>
            </a:p>
          </p:txBody>
        </p:sp>
        <p:sp>
          <p:nvSpPr>
            <p:cNvPr id="1397" name="Shape 1397"/>
            <p:cNvSpPr/>
            <p:nvPr/>
          </p:nvSpPr>
          <p:spPr>
            <a:xfrm>
              <a:off x="2570075" y="3816800"/>
              <a:ext cx="275575" cy="305800"/>
            </a:xfrm>
            <a:custGeom>
              <a:avLst/>
              <a:gdLst/>
              <a:ahLst/>
              <a:cxnLst/>
              <a:rect l="0" t="0" r="0" b="0"/>
              <a:pathLst>
                <a:path w="11023" h="12232" extrusionOk="0">
                  <a:moveTo>
                    <a:pt x="1614" y="1"/>
                  </a:moveTo>
                  <a:lnTo>
                    <a:pt x="1" y="2957"/>
                  </a:lnTo>
                  <a:lnTo>
                    <a:pt x="9275" y="12232"/>
                  </a:lnTo>
                  <a:lnTo>
                    <a:pt x="11022" y="9275"/>
                  </a:lnTo>
                  <a:lnTo>
                    <a:pt x="1614" y="1"/>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398" name="Shape 1398"/>
            <p:cNvSpPr/>
            <p:nvPr/>
          </p:nvSpPr>
          <p:spPr>
            <a:xfrm>
              <a:off x="711900" y="1962000"/>
              <a:ext cx="275550" cy="305800"/>
            </a:xfrm>
            <a:custGeom>
              <a:avLst/>
              <a:gdLst/>
              <a:ahLst/>
              <a:cxnLst/>
              <a:rect l="0" t="0" r="0" b="0"/>
              <a:pathLst>
                <a:path w="11022" h="12232" extrusionOk="0">
                  <a:moveTo>
                    <a:pt x="1748" y="0"/>
                  </a:moveTo>
                  <a:lnTo>
                    <a:pt x="0" y="2957"/>
                  </a:lnTo>
                  <a:lnTo>
                    <a:pt x="9409" y="12231"/>
                  </a:lnTo>
                  <a:lnTo>
                    <a:pt x="11022" y="9274"/>
                  </a:lnTo>
                  <a:lnTo>
                    <a:pt x="1748" y="0"/>
                  </a:lnTo>
                  <a:close/>
                </a:path>
              </a:pathLst>
            </a:custGeom>
            <a:solidFill>
              <a:srgbClr val="16C0D3"/>
            </a:solidFill>
            <a:ln>
              <a:noFill/>
            </a:ln>
          </p:spPr>
          <p:txBody>
            <a:bodyPr lIns="91425" tIns="91425" rIns="91425" bIns="91425" anchor="ctr" anchorCtr="0">
              <a:noAutofit/>
            </a:bodyPr>
            <a:lstStyle/>
            <a:p>
              <a:pPr lvl="0">
                <a:spcBef>
                  <a:spcPts val="0"/>
                </a:spcBef>
                <a:buNone/>
              </a:pPr>
              <a:endParaRPr/>
            </a:p>
          </p:txBody>
        </p:sp>
        <p:sp>
          <p:nvSpPr>
            <p:cNvPr id="1399" name="Shape 1399"/>
            <p:cNvSpPr/>
            <p:nvPr/>
          </p:nvSpPr>
          <p:spPr>
            <a:xfrm>
              <a:off x="2603675" y="37563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400" name="Shape 1400"/>
            <p:cNvSpPr/>
            <p:nvPr/>
          </p:nvSpPr>
          <p:spPr>
            <a:xfrm>
              <a:off x="748850" y="1898150"/>
              <a:ext cx="275575" cy="309150"/>
            </a:xfrm>
            <a:custGeom>
              <a:avLst/>
              <a:gdLst/>
              <a:ahLst/>
              <a:cxnLst/>
              <a:rect l="0" t="0" r="0" b="0"/>
              <a:pathLst>
                <a:path w="11023" h="12366" extrusionOk="0">
                  <a:moveTo>
                    <a:pt x="1748" y="0"/>
                  </a:moveTo>
                  <a:lnTo>
                    <a:pt x="1" y="2957"/>
                  </a:lnTo>
                  <a:lnTo>
                    <a:pt x="9275" y="12366"/>
                  </a:lnTo>
                  <a:lnTo>
                    <a:pt x="11022" y="9409"/>
                  </a:lnTo>
                  <a:lnTo>
                    <a:pt x="1748" y="0"/>
                  </a:lnTo>
                  <a:close/>
                </a:path>
              </a:pathLst>
            </a:custGeom>
            <a:solidFill>
              <a:srgbClr val="17BED3"/>
            </a:solidFill>
            <a:ln>
              <a:noFill/>
            </a:ln>
          </p:spPr>
          <p:txBody>
            <a:bodyPr lIns="91425" tIns="91425" rIns="91425" bIns="91425" anchor="ctr" anchorCtr="0">
              <a:noAutofit/>
            </a:bodyPr>
            <a:lstStyle/>
            <a:p>
              <a:pPr lvl="0">
                <a:spcBef>
                  <a:spcPts val="0"/>
                </a:spcBef>
                <a:buNone/>
              </a:pPr>
              <a:endParaRPr/>
            </a:p>
          </p:txBody>
        </p:sp>
        <p:sp>
          <p:nvSpPr>
            <p:cNvPr id="1401" name="Shape 1401"/>
            <p:cNvSpPr/>
            <p:nvPr/>
          </p:nvSpPr>
          <p:spPr>
            <a:xfrm>
              <a:off x="2640650" y="36924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402" name="Shape 1402"/>
            <p:cNvSpPr/>
            <p:nvPr/>
          </p:nvSpPr>
          <p:spPr>
            <a:xfrm>
              <a:off x="785825" y="1837675"/>
              <a:ext cx="275550" cy="305800"/>
            </a:xfrm>
            <a:custGeom>
              <a:avLst/>
              <a:gdLst/>
              <a:ahLst/>
              <a:cxnLst/>
              <a:rect l="0" t="0" r="0" b="0"/>
              <a:pathLst>
                <a:path w="11022" h="12232" extrusionOk="0">
                  <a:moveTo>
                    <a:pt x="1613" y="0"/>
                  </a:moveTo>
                  <a:lnTo>
                    <a:pt x="0" y="2957"/>
                  </a:lnTo>
                  <a:lnTo>
                    <a:pt x="9275" y="12231"/>
                  </a:lnTo>
                  <a:lnTo>
                    <a:pt x="11022" y="9274"/>
                  </a:lnTo>
                  <a:lnTo>
                    <a:pt x="1613" y="0"/>
                  </a:lnTo>
                  <a:close/>
                </a:path>
              </a:pathLst>
            </a:custGeom>
            <a:solidFill>
              <a:srgbClr val="18BCD4"/>
            </a:solidFill>
            <a:ln>
              <a:noFill/>
            </a:ln>
          </p:spPr>
          <p:txBody>
            <a:bodyPr lIns="91425" tIns="91425" rIns="91425" bIns="91425" anchor="ctr" anchorCtr="0">
              <a:noAutofit/>
            </a:bodyPr>
            <a:lstStyle/>
            <a:p>
              <a:pPr lvl="0">
                <a:spcBef>
                  <a:spcPts val="0"/>
                </a:spcBef>
                <a:buNone/>
              </a:pPr>
              <a:endParaRPr/>
            </a:p>
          </p:txBody>
        </p:sp>
        <p:sp>
          <p:nvSpPr>
            <p:cNvPr id="1403" name="Shape 1403"/>
            <p:cNvSpPr/>
            <p:nvPr/>
          </p:nvSpPr>
          <p:spPr>
            <a:xfrm>
              <a:off x="2677600" y="3632000"/>
              <a:ext cx="275575" cy="305800"/>
            </a:xfrm>
            <a:custGeom>
              <a:avLst/>
              <a:gdLst/>
              <a:ahLst/>
              <a:cxnLst/>
              <a:rect l="0" t="0" r="0" b="0"/>
              <a:pathLst>
                <a:path w="11023" h="12232" extrusionOk="0">
                  <a:moveTo>
                    <a:pt x="1614" y="0"/>
                  </a:moveTo>
                  <a:lnTo>
                    <a:pt x="1" y="2957"/>
                  </a:lnTo>
                  <a:lnTo>
                    <a:pt x="9275" y="12231"/>
                  </a:lnTo>
                  <a:lnTo>
                    <a:pt x="11022" y="9274"/>
                  </a:lnTo>
                  <a:lnTo>
                    <a:pt x="1614" y="0"/>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404" name="Shape 1404"/>
            <p:cNvSpPr/>
            <p:nvPr/>
          </p:nvSpPr>
          <p:spPr>
            <a:xfrm>
              <a:off x="819425" y="1777175"/>
              <a:ext cx="275550" cy="305800"/>
            </a:xfrm>
            <a:custGeom>
              <a:avLst/>
              <a:gdLst/>
              <a:ahLst/>
              <a:cxnLst/>
              <a:rect l="0" t="0" r="0" b="0"/>
              <a:pathLst>
                <a:path w="11022" h="12232" extrusionOk="0">
                  <a:moveTo>
                    <a:pt x="1748" y="1"/>
                  </a:moveTo>
                  <a:lnTo>
                    <a:pt x="0" y="2958"/>
                  </a:lnTo>
                  <a:lnTo>
                    <a:pt x="9275" y="12232"/>
                  </a:lnTo>
                  <a:lnTo>
                    <a:pt x="11022" y="9275"/>
                  </a:lnTo>
                  <a:lnTo>
                    <a:pt x="1748" y="1"/>
                  </a:lnTo>
                  <a:close/>
                </a:path>
              </a:pathLst>
            </a:custGeom>
            <a:solidFill>
              <a:srgbClr val="19BBD5"/>
            </a:solidFill>
            <a:ln>
              <a:noFill/>
            </a:ln>
          </p:spPr>
          <p:txBody>
            <a:bodyPr lIns="91425" tIns="91425" rIns="91425" bIns="91425" anchor="ctr" anchorCtr="0">
              <a:noAutofit/>
            </a:bodyPr>
            <a:lstStyle/>
            <a:p>
              <a:pPr lvl="0">
                <a:spcBef>
                  <a:spcPts val="0"/>
                </a:spcBef>
                <a:buNone/>
              </a:pPr>
              <a:endParaRPr/>
            </a:p>
          </p:txBody>
        </p:sp>
        <p:sp>
          <p:nvSpPr>
            <p:cNvPr id="1405" name="Shape 1405"/>
            <p:cNvSpPr/>
            <p:nvPr/>
          </p:nvSpPr>
          <p:spPr>
            <a:xfrm>
              <a:off x="2711200" y="35715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406" name="Shape 1406"/>
            <p:cNvSpPr/>
            <p:nvPr/>
          </p:nvSpPr>
          <p:spPr>
            <a:xfrm>
              <a:off x="856375" y="1713350"/>
              <a:ext cx="275575" cy="309150"/>
            </a:xfrm>
            <a:custGeom>
              <a:avLst/>
              <a:gdLst/>
              <a:ahLst/>
              <a:cxnLst/>
              <a:rect l="0" t="0" r="0" b="0"/>
              <a:pathLst>
                <a:path w="11023" h="12366" extrusionOk="0">
                  <a:moveTo>
                    <a:pt x="1614" y="0"/>
                  </a:moveTo>
                  <a:lnTo>
                    <a:pt x="1" y="2957"/>
                  </a:lnTo>
                  <a:lnTo>
                    <a:pt x="9275" y="12366"/>
                  </a:lnTo>
                  <a:lnTo>
                    <a:pt x="11022" y="9409"/>
                  </a:lnTo>
                  <a:lnTo>
                    <a:pt x="1614" y="0"/>
                  </a:lnTo>
                  <a:close/>
                </a:path>
              </a:pathLst>
            </a:custGeom>
            <a:solidFill>
              <a:srgbClr val="1BB9D5"/>
            </a:solidFill>
            <a:ln>
              <a:noFill/>
            </a:ln>
          </p:spPr>
          <p:txBody>
            <a:bodyPr lIns="91425" tIns="91425" rIns="91425" bIns="91425" anchor="ctr" anchorCtr="0">
              <a:noAutofit/>
            </a:bodyPr>
            <a:lstStyle/>
            <a:p>
              <a:pPr lvl="0">
                <a:spcBef>
                  <a:spcPts val="0"/>
                </a:spcBef>
                <a:buNone/>
              </a:pPr>
              <a:endParaRPr/>
            </a:p>
          </p:txBody>
        </p:sp>
        <p:sp>
          <p:nvSpPr>
            <p:cNvPr id="1407" name="Shape 1407"/>
            <p:cNvSpPr/>
            <p:nvPr/>
          </p:nvSpPr>
          <p:spPr>
            <a:xfrm>
              <a:off x="890000" y="1652850"/>
              <a:ext cx="275550" cy="305800"/>
            </a:xfrm>
            <a:custGeom>
              <a:avLst/>
              <a:gdLst/>
              <a:ahLst/>
              <a:cxnLst/>
              <a:rect l="0" t="0" r="0" b="0"/>
              <a:pathLst>
                <a:path w="11022" h="12232" extrusionOk="0">
                  <a:moveTo>
                    <a:pt x="1747" y="1"/>
                  </a:moveTo>
                  <a:lnTo>
                    <a:pt x="0" y="2958"/>
                  </a:lnTo>
                  <a:lnTo>
                    <a:pt x="9409" y="12232"/>
                  </a:lnTo>
                  <a:lnTo>
                    <a:pt x="11021" y="9275"/>
                  </a:lnTo>
                  <a:lnTo>
                    <a:pt x="1747"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408" name="Shape 1408"/>
            <p:cNvSpPr/>
            <p:nvPr/>
          </p:nvSpPr>
          <p:spPr>
            <a:xfrm>
              <a:off x="2748175" y="3511025"/>
              <a:ext cx="275550" cy="305800"/>
            </a:xfrm>
            <a:custGeom>
              <a:avLst/>
              <a:gdLst/>
              <a:ahLst/>
              <a:cxnLst/>
              <a:rect l="0" t="0" r="0" b="0"/>
              <a:pathLst>
                <a:path w="11022" h="12232" extrusionOk="0">
                  <a:moveTo>
                    <a:pt x="1613" y="1"/>
                  </a:moveTo>
                  <a:lnTo>
                    <a:pt x="0" y="2823"/>
                  </a:lnTo>
                  <a:lnTo>
                    <a:pt x="9274" y="12232"/>
                  </a:lnTo>
                  <a:lnTo>
                    <a:pt x="11022" y="9275"/>
                  </a:lnTo>
                  <a:lnTo>
                    <a:pt x="1613" y="1"/>
                  </a:lnTo>
                  <a:close/>
                </a:path>
              </a:pathLst>
            </a:custGeom>
            <a:solidFill>
              <a:srgbClr val="1CB7D6"/>
            </a:solidFill>
            <a:ln>
              <a:noFill/>
            </a:ln>
          </p:spPr>
          <p:txBody>
            <a:bodyPr lIns="91425" tIns="91425" rIns="91425" bIns="91425" anchor="ctr" anchorCtr="0">
              <a:noAutofit/>
            </a:bodyPr>
            <a:lstStyle/>
            <a:p>
              <a:pPr lvl="0">
                <a:spcBef>
                  <a:spcPts val="0"/>
                </a:spcBef>
                <a:buNone/>
              </a:pPr>
              <a:endParaRPr/>
            </a:p>
          </p:txBody>
        </p:sp>
        <p:sp>
          <p:nvSpPr>
            <p:cNvPr id="1409" name="Shape 1409"/>
            <p:cNvSpPr/>
            <p:nvPr/>
          </p:nvSpPr>
          <p:spPr>
            <a:xfrm>
              <a:off x="2781775" y="3447175"/>
              <a:ext cx="275550" cy="305800"/>
            </a:xfrm>
            <a:custGeom>
              <a:avLst/>
              <a:gdLst/>
              <a:ahLst/>
              <a:cxnLst/>
              <a:rect l="0" t="0" r="0" b="0"/>
              <a:pathLst>
                <a:path w="11022" h="12232" extrusionOk="0">
                  <a:moveTo>
                    <a:pt x="1748" y="1"/>
                  </a:moveTo>
                  <a:lnTo>
                    <a:pt x="0" y="2958"/>
                  </a:lnTo>
                  <a:lnTo>
                    <a:pt x="9409" y="12232"/>
                  </a:lnTo>
                  <a:lnTo>
                    <a:pt x="11022" y="9409"/>
                  </a:lnTo>
                  <a:lnTo>
                    <a:pt x="1748"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410" name="Shape 1410"/>
            <p:cNvSpPr/>
            <p:nvPr/>
          </p:nvSpPr>
          <p:spPr>
            <a:xfrm>
              <a:off x="926950" y="1592375"/>
              <a:ext cx="275550" cy="305800"/>
            </a:xfrm>
            <a:custGeom>
              <a:avLst/>
              <a:gdLst/>
              <a:ahLst/>
              <a:cxnLst/>
              <a:rect l="0" t="0" r="0" b="0"/>
              <a:pathLst>
                <a:path w="11022" h="12232" extrusionOk="0">
                  <a:moveTo>
                    <a:pt x="1613" y="1"/>
                  </a:moveTo>
                  <a:lnTo>
                    <a:pt x="1" y="2957"/>
                  </a:lnTo>
                  <a:lnTo>
                    <a:pt x="9275" y="12231"/>
                  </a:lnTo>
                  <a:lnTo>
                    <a:pt x="11022" y="9275"/>
                  </a:lnTo>
                  <a:lnTo>
                    <a:pt x="1613" y="1"/>
                  </a:lnTo>
                  <a:close/>
                </a:path>
              </a:pathLst>
            </a:custGeom>
            <a:solidFill>
              <a:srgbClr val="1DB5D6"/>
            </a:solidFill>
            <a:ln>
              <a:noFill/>
            </a:ln>
          </p:spPr>
          <p:txBody>
            <a:bodyPr lIns="91425" tIns="91425" rIns="91425" bIns="91425" anchor="ctr" anchorCtr="0">
              <a:noAutofit/>
            </a:bodyPr>
            <a:lstStyle/>
            <a:p>
              <a:pPr lvl="0">
                <a:spcBef>
                  <a:spcPts val="0"/>
                </a:spcBef>
                <a:buNone/>
              </a:pPr>
              <a:endParaRPr/>
            </a:p>
          </p:txBody>
        </p:sp>
        <p:sp>
          <p:nvSpPr>
            <p:cNvPr id="1411" name="Shape 1411"/>
            <p:cNvSpPr/>
            <p:nvPr/>
          </p:nvSpPr>
          <p:spPr>
            <a:xfrm>
              <a:off x="960550" y="1531900"/>
              <a:ext cx="275550" cy="305800"/>
            </a:xfrm>
            <a:custGeom>
              <a:avLst/>
              <a:gdLst/>
              <a:ahLst/>
              <a:cxnLst/>
              <a:rect l="0" t="0" r="0" b="0"/>
              <a:pathLst>
                <a:path w="11022" h="12232" extrusionOk="0">
                  <a:moveTo>
                    <a:pt x="1748" y="0"/>
                  </a:moveTo>
                  <a:lnTo>
                    <a:pt x="1" y="2823"/>
                  </a:lnTo>
                  <a:lnTo>
                    <a:pt x="9409" y="12231"/>
                  </a:lnTo>
                  <a:lnTo>
                    <a:pt x="11022" y="9274"/>
                  </a:lnTo>
                  <a:lnTo>
                    <a:pt x="1748" y="0"/>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412" name="Shape 1412"/>
            <p:cNvSpPr/>
            <p:nvPr/>
          </p:nvSpPr>
          <p:spPr>
            <a:xfrm>
              <a:off x="2818725" y="3386700"/>
              <a:ext cx="275575" cy="305800"/>
            </a:xfrm>
            <a:custGeom>
              <a:avLst/>
              <a:gdLst/>
              <a:ahLst/>
              <a:cxnLst/>
              <a:rect l="0" t="0" r="0" b="0"/>
              <a:pathLst>
                <a:path w="11023" h="12232" extrusionOk="0">
                  <a:moveTo>
                    <a:pt x="1614" y="1"/>
                  </a:moveTo>
                  <a:lnTo>
                    <a:pt x="1" y="2957"/>
                  </a:lnTo>
                  <a:lnTo>
                    <a:pt x="9275" y="12231"/>
                  </a:lnTo>
                  <a:lnTo>
                    <a:pt x="11022" y="9275"/>
                  </a:lnTo>
                  <a:lnTo>
                    <a:pt x="1614" y="1"/>
                  </a:lnTo>
                  <a:close/>
                </a:path>
              </a:pathLst>
            </a:custGeom>
            <a:solidFill>
              <a:srgbClr val="1EB4D7"/>
            </a:solidFill>
            <a:ln>
              <a:noFill/>
            </a:ln>
          </p:spPr>
          <p:txBody>
            <a:bodyPr lIns="91425" tIns="91425" rIns="91425" bIns="91425" anchor="ctr" anchorCtr="0">
              <a:noAutofit/>
            </a:bodyPr>
            <a:lstStyle/>
            <a:p>
              <a:pPr lvl="0">
                <a:spcBef>
                  <a:spcPts val="0"/>
                </a:spcBef>
                <a:buNone/>
              </a:pPr>
              <a:endParaRPr/>
            </a:p>
          </p:txBody>
        </p:sp>
        <p:sp>
          <p:nvSpPr>
            <p:cNvPr id="1413" name="Shape 1413"/>
            <p:cNvSpPr/>
            <p:nvPr/>
          </p:nvSpPr>
          <p:spPr>
            <a:xfrm>
              <a:off x="997525" y="1468050"/>
              <a:ext cx="322600" cy="305800"/>
            </a:xfrm>
            <a:custGeom>
              <a:avLst/>
              <a:gdLst/>
              <a:ahLst/>
              <a:cxnLst/>
              <a:rect l="0" t="0" r="0" b="0"/>
              <a:pathLst>
                <a:path w="12904" h="12232" extrusionOk="0">
                  <a:moveTo>
                    <a:pt x="1747" y="0"/>
                  </a:moveTo>
                  <a:lnTo>
                    <a:pt x="0" y="2957"/>
                  </a:lnTo>
                  <a:lnTo>
                    <a:pt x="9274" y="12231"/>
                  </a:lnTo>
                  <a:lnTo>
                    <a:pt x="9946" y="11291"/>
                  </a:lnTo>
                  <a:lnTo>
                    <a:pt x="12903" y="11291"/>
                  </a:lnTo>
                  <a:lnTo>
                    <a:pt x="1747"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414" name="Shape 1414"/>
            <p:cNvSpPr/>
            <p:nvPr/>
          </p:nvSpPr>
          <p:spPr>
            <a:xfrm>
              <a:off x="2852325" y="3326225"/>
              <a:ext cx="275575" cy="305800"/>
            </a:xfrm>
            <a:custGeom>
              <a:avLst/>
              <a:gdLst/>
              <a:ahLst/>
              <a:cxnLst/>
              <a:rect l="0" t="0" r="0" b="0"/>
              <a:pathLst>
                <a:path w="11023" h="12232" extrusionOk="0">
                  <a:moveTo>
                    <a:pt x="1748" y="0"/>
                  </a:moveTo>
                  <a:lnTo>
                    <a:pt x="1" y="2957"/>
                  </a:lnTo>
                  <a:lnTo>
                    <a:pt x="9409" y="12231"/>
                  </a:lnTo>
                  <a:lnTo>
                    <a:pt x="11022" y="9274"/>
                  </a:lnTo>
                  <a:lnTo>
                    <a:pt x="1748" y="0"/>
                  </a:lnTo>
                  <a:close/>
                </a:path>
              </a:pathLst>
            </a:custGeom>
            <a:solidFill>
              <a:srgbClr val="1FB2D7"/>
            </a:solidFill>
            <a:ln>
              <a:noFill/>
            </a:ln>
          </p:spPr>
          <p:txBody>
            <a:bodyPr lIns="91425" tIns="91425" rIns="91425" bIns="91425" anchor="ctr" anchorCtr="0">
              <a:noAutofit/>
            </a:bodyPr>
            <a:lstStyle/>
            <a:p>
              <a:pPr lvl="0">
                <a:spcBef>
                  <a:spcPts val="0"/>
                </a:spcBef>
                <a:buNone/>
              </a:pPr>
              <a:endParaRPr/>
            </a:p>
          </p:txBody>
        </p:sp>
        <p:sp>
          <p:nvSpPr>
            <p:cNvPr id="1415" name="Shape 1415"/>
            <p:cNvSpPr/>
            <p:nvPr/>
          </p:nvSpPr>
          <p:spPr>
            <a:xfrm>
              <a:off x="1034475" y="1431100"/>
              <a:ext cx="383075" cy="319225"/>
            </a:xfrm>
            <a:custGeom>
              <a:avLst/>
              <a:gdLst/>
              <a:ahLst/>
              <a:cxnLst/>
              <a:rect l="0" t="0" r="0" b="0"/>
              <a:pathLst>
                <a:path w="15323" h="12769" extrusionOk="0">
                  <a:moveTo>
                    <a:pt x="1076" y="0"/>
                  </a:moveTo>
                  <a:lnTo>
                    <a:pt x="1" y="2016"/>
                  </a:lnTo>
                  <a:lnTo>
                    <a:pt x="10619" y="12769"/>
                  </a:lnTo>
                  <a:lnTo>
                    <a:pt x="15323" y="12769"/>
                  </a:lnTo>
                  <a:lnTo>
                    <a:pt x="2554"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416" name="Shape 1416"/>
            <p:cNvSpPr/>
            <p:nvPr/>
          </p:nvSpPr>
          <p:spPr>
            <a:xfrm>
              <a:off x="2889300" y="3262375"/>
              <a:ext cx="275550" cy="309150"/>
            </a:xfrm>
            <a:custGeom>
              <a:avLst/>
              <a:gdLst/>
              <a:ahLst/>
              <a:cxnLst/>
              <a:rect l="0" t="0" r="0" b="0"/>
              <a:pathLst>
                <a:path w="11022" h="12366" extrusionOk="0">
                  <a:moveTo>
                    <a:pt x="1748" y="0"/>
                  </a:moveTo>
                  <a:lnTo>
                    <a:pt x="0" y="2957"/>
                  </a:lnTo>
                  <a:lnTo>
                    <a:pt x="9274" y="12366"/>
                  </a:lnTo>
                  <a:lnTo>
                    <a:pt x="11022" y="9409"/>
                  </a:lnTo>
                  <a:lnTo>
                    <a:pt x="1748" y="0"/>
                  </a:lnTo>
                  <a:close/>
                </a:path>
              </a:pathLst>
            </a:custGeom>
            <a:solidFill>
              <a:srgbClr val="20B0D8"/>
            </a:solidFill>
            <a:ln>
              <a:noFill/>
            </a:ln>
          </p:spPr>
          <p:txBody>
            <a:bodyPr lIns="91425" tIns="91425" rIns="91425" bIns="91425" anchor="ctr" anchorCtr="0">
              <a:noAutofit/>
            </a:bodyPr>
            <a:lstStyle/>
            <a:p>
              <a:pPr lvl="0">
                <a:spcBef>
                  <a:spcPts val="0"/>
                </a:spcBef>
                <a:buNone/>
              </a:pPr>
              <a:endParaRPr/>
            </a:p>
          </p:txBody>
        </p:sp>
        <p:sp>
          <p:nvSpPr>
            <p:cNvPr id="1417" name="Shape 1417"/>
            <p:cNvSpPr/>
            <p:nvPr/>
          </p:nvSpPr>
          <p:spPr>
            <a:xfrm>
              <a:off x="10781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418" name="Shape 1418"/>
            <p:cNvSpPr/>
            <p:nvPr/>
          </p:nvSpPr>
          <p:spPr>
            <a:xfrm>
              <a:off x="2926250" y="3201900"/>
              <a:ext cx="272200" cy="305800"/>
            </a:xfrm>
            <a:custGeom>
              <a:avLst/>
              <a:gdLst/>
              <a:ahLst/>
              <a:cxnLst/>
              <a:rect l="0" t="0" r="0" b="0"/>
              <a:pathLst>
                <a:path w="10888" h="12232" extrusionOk="0">
                  <a:moveTo>
                    <a:pt x="1614" y="0"/>
                  </a:moveTo>
                  <a:lnTo>
                    <a:pt x="1" y="2957"/>
                  </a:lnTo>
                  <a:lnTo>
                    <a:pt x="9275" y="12231"/>
                  </a:lnTo>
                  <a:lnTo>
                    <a:pt x="10888" y="9274"/>
                  </a:lnTo>
                  <a:lnTo>
                    <a:pt x="1614" y="0"/>
                  </a:lnTo>
                  <a:close/>
                </a:path>
              </a:pathLst>
            </a:custGeom>
            <a:solidFill>
              <a:srgbClr val="21AED9"/>
            </a:solidFill>
            <a:ln>
              <a:noFill/>
            </a:ln>
          </p:spPr>
          <p:txBody>
            <a:bodyPr lIns="91425" tIns="91425" rIns="91425" bIns="91425" anchor="ctr" anchorCtr="0">
              <a:noAutofit/>
            </a:bodyPr>
            <a:lstStyle/>
            <a:p>
              <a:pPr lvl="0">
                <a:spcBef>
                  <a:spcPts val="0"/>
                </a:spcBef>
                <a:buNone/>
              </a:pPr>
              <a:endParaRPr/>
            </a:p>
          </p:txBody>
        </p:sp>
        <p:sp>
          <p:nvSpPr>
            <p:cNvPr id="1419" name="Shape 1419"/>
            <p:cNvSpPr/>
            <p:nvPr/>
          </p:nvSpPr>
          <p:spPr>
            <a:xfrm>
              <a:off x="1175600" y="1431100"/>
              <a:ext cx="436850" cy="319225"/>
            </a:xfrm>
            <a:custGeom>
              <a:avLst/>
              <a:gdLst/>
              <a:ahLst/>
              <a:cxnLst/>
              <a:rect l="0" t="0" r="0" b="0"/>
              <a:pathLst>
                <a:path w="17474" h="12769" extrusionOk="0">
                  <a:moveTo>
                    <a:pt x="1" y="0"/>
                  </a:moveTo>
                  <a:lnTo>
                    <a:pt x="12769" y="12769"/>
                  </a:lnTo>
                  <a:lnTo>
                    <a:pt x="17474" y="12769"/>
                  </a:lnTo>
                  <a:lnTo>
                    <a:pt x="4705" y="0"/>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420" name="Shape 1420"/>
            <p:cNvSpPr/>
            <p:nvPr/>
          </p:nvSpPr>
          <p:spPr>
            <a:xfrm>
              <a:off x="2959850" y="3141400"/>
              <a:ext cx="275575" cy="305800"/>
            </a:xfrm>
            <a:custGeom>
              <a:avLst/>
              <a:gdLst/>
              <a:ahLst/>
              <a:cxnLst/>
              <a:rect l="0" t="0" r="0" b="0"/>
              <a:pathLst>
                <a:path w="11023" h="12232" extrusionOk="0">
                  <a:moveTo>
                    <a:pt x="1748" y="1"/>
                  </a:moveTo>
                  <a:lnTo>
                    <a:pt x="1" y="2958"/>
                  </a:lnTo>
                  <a:lnTo>
                    <a:pt x="9275" y="12232"/>
                  </a:lnTo>
                  <a:lnTo>
                    <a:pt x="11022" y="9275"/>
                  </a:lnTo>
                  <a:lnTo>
                    <a:pt x="1748" y="1"/>
                  </a:lnTo>
                  <a:close/>
                </a:path>
              </a:pathLst>
            </a:custGeom>
            <a:solidFill>
              <a:srgbClr val="22ADD9"/>
            </a:solidFill>
            <a:ln>
              <a:noFill/>
            </a:ln>
          </p:spPr>
          <p:txBody>
            <a:bodyPr lIns="91425" tIns="91425" rIns="91425" bIns="91425" anchor="ctr" anchorCtr="0">
              <a:noAutofit/>
            </a:bodyPr>
            <a:lstStyle/>
            <a:p>
              <a:pPr lvl="0">
                <a:spcBef>
                  <a:spcPts val="0"/>
                </a:spcBef>
                <a:buNone/>
              </a:pPr>
              <a:endParaRPr/>
            </a:p>
          </p:txBody>
        </p:sp>
        <p:sp>
          <p:nvSpPr>
            <p:cNvPr id="1421" name="Shape 1421"/>
            <p:cNvSpPr/>
            <p:nvPr/>
          </p:nvSpPr>
          <p:spPr>
            <a:xfrm>
              <a:off x="2996825" y="3077575"/>
              <a:ext cx="275550" cy="309150"/>
            </a:xfrm>
            <a:custGeom>
              <a:avLst/>
              <a:gdLst/>
              <a:ahLst/>
              <a:cxnLst/>
              <a:rect l="0" t="0" r="0" b="0"/>
              <a:pathLst>
                <a:path w="11022" h="12366" extrusionOk="0">
                  <a:moveTo>
                    <a:pt x="1613" y="0"/>
                  </a:moveTo>
                  <a:lnTo>
                    <a:pt x="0" y="2957"/>
                  </a:lnTo>
                  <a:lnTo>
                    <a:pt x="9275" y="12366"/>
                  </a:lnTo>
                  <a:lnTo>
                    <a:pt x="11022" y="9409"/>
                  </a:lnTo>
                  <a:lnTo>
                    <a:pt x="1613"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422" name="Shape 1422"/>
            <p:cNvSpPr/>
            <p:nvPr/>
          </p:nvSpPr>
          <p:spPr>
            <a:xfrm>
              <a:off x="1273050" y="1431100"/>
              <a:ext cx="433500" cy="319225"/>
            </a:xfrm>
            <a:custGeom>
              <a:avLst/>
              <a:gdLst/>
              <a:ahLst/>
              <a:cxnLst/>
              <a:rect l="0" t="0" r="0" b="0"/>
              <a:pathLst>
                <a:path w="17340" h="12769" extrusionOk="0">
                  <a:moveTo>
                    <a:pt x="0" y="0"/>
                  </a:moveTo>
                  <a:lnTo>
                    <a:pt x="12769" y="12769"/>
                  </a:lnTo>
                  <a:lnTo>
                    <a:pt x="17339" y="12769"/>
                  </a:lnTo>
                  <a:lnTo>
                    <a:pt x="4705" y="0"/>
                  </a:lnTo>
                  <a:close/>
                </a:path>
              </a:pathLst>
            </a:custGeom>
            <a:solidFill>
              <a:srgbClr val="23ABDA"/>
            </a:solidFill>
            <a:ln>
              <a:noFill/>
            </a:ln>
          </p:spPr>
          <p:txBody>
            <a:bodyPr lIns="91425" tIns="91425" rIns="91425" bIns="91425" anchor="ctr" anchorCtr="0">
              <a:noAutofit/>
            </a:bodyPr>
            <a:lstStyle/>
            <a:p>
              <a:pPr lvl="0">
                <a:spcBef>
                  <a:spcPts val="0"/>
                </a:spcBef>
                <a:buNone/>
              </a:pPr>
              <a:endParaRPr/>
            </a:p>
          </p:txBody>
        </p:sp>
        <p:sp>
          <p:nvSpPr>
            <p:cNvPr id="1423" name="Shape 1423"/>
            <p:cNvSpPr/>
            <p:nvPr/>
          </p:nvSpPr>
          <p:spPr>
            <a:xfrm>
              <a:off x="1370500" y="1431100"/>
              <a:ext cx="433475" cy="319225"/>
            </a:xfrm>
            <a:custGeom>
              <a:avLst/>
              <a:gdLst/>
              <a:ahLst/>
              <a:cxnLst/>
              <a:rect l="0" t="0" r="0" b="0"/>
              <a:pathLst>
                <a:path w="17339" h="12769" extrusionOk="0">
                  <a:moveTo>
                    <a:pt x="0" y="0"/>
                  </a:moveTo>
                  <a:lnTo>
                    <a:pt x="12769" y="12769"/>
                  </a:lnTo>
                  <a:lnTo>
                    <a:pt x="17339" y="12769"/>
                  </a:lnTo>
                  <a:lnTo>
                    <a:pt x="4705" y="0"/>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424" name="Shape 1424"/>
            <p:cNvSpPr/>
            <p:nvPr/>
          </p:nvSpPr>
          <p:spPr>
            <a:xfrm>
              <a:off x="3030425" y="3017075"/>
              <a:ext cx="275550" cy="305800"/>
            </a:xfrm>
            <a:custGeom>
              <a:avLst/>
              <a:gdLst/>
              <a:ahLst/>
              <a:cxnLst/>
              <a:rect l="0" t="0" r="0" b="0"/>
              <a:pathLst>
                <a:path w="11022" h="12232" extrusionOk="0">
                  <a:moveTo>
                    <a:pt x="1748" y="1"/>
                  </a:moveTo>
                  <a:lnTo>
                    <a:pt x="1" y="2958"/>
                  </a:lnTo>
                  <a:lnTo>
                    <a:pt x="9409" y="12232"/>
                  </a:lnTo>
                  <a:lnTo>
                    <a:pt x="11022" y="9275"/>
                  </a:lnTo>
                  <a:lnTo>
                    <a:pt x="1748" y="1"/>
                  </a:lnTo>
                  <a:close/>
                </a:path>
              </a:pathLst>
            </a:custGeom>
            <a:solidFill>
              <a:srgbClr val="25A9DA"/>
            </a:solidFill>
            <a:ln>
              <a:noFill/>
            </a:ln>
          </p:spPr>
          <p:txBody>
            <a:bodyPr lIns="91425" tIns="91425" rIns="91425" bIns="91425" anchor="ctr" anchorCtr="0">
              <a:noAutofit/>
            </a:bodyPr>
            <a:lstStyle/>
            <a:p>
              <a:pPr lvl="0">
                <a:spcBef>
                  <a:spcPts val="0"/>
                </a:spcBef>
                <a:buNone/>
              </a:pPr>
              <a:endParaRPr/>
            </a:p>
          </p:txBody>
        </p:sp>
        <p:sp>
          <p:nvSpPr>
            <p:cNvPr id="1425" name="Shape 1425"/>
            <p:cNvSpPr/>
            <p:nvPr/>
          </p:nvSpPr>
          <p:spPr>
            <a:xfrm>
              <a:off x="1467950" y="1431100"/>
              <a:ext cx="433475" cy="319225"/>
            </a:xfrm>
            <a:custGeom>
              <a:avLst/>
              <a:gdLst/>
              <a:ahLst/>
              <a:cxnLst/>
              <a:rect l="0" t="0" r="0" b="0"/>
              <a:pathLst>
                <a:path w="17339" h="12769" extrusionOk="0">
                  <a:moveTo>
                    <a:pt x="0" y="0"/>
                  </a:moveTo>
                  <a:lnTo>
                    <a:pt x="12769" y="12769"/>
                  </a:lnTo>
                  <a:lnTo>
                    <a:pt x="17339" y="12769"/>
                  </a:lnTo>
                  <a:lnTo>
                    <a:pt x="4570"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426" name="Shape 1426"/>
            <p:cNvSpPr/>
            <p:nvPr/>
          </p:nvSpPr>
          <p:spPr>
            <a:xfrm>
              <a:off x="3067375" y="2956600"/>
              <a:ext cx="275575" cy="305800"/>
            </a:xfrm>
            <a:custGeom>
              <a:avLst/>
              <a:gdLst/>
              <a:ahLst/>
              <a:cxnLst/>
              <a:rect l="0" t="0" r="0" b="0"/>
              <a:pathLst>
                <a:path w="11023" h="12232" extrusionOk="0">
                  <a:moveTo>
                    <a:pt x="1614" y="0"/>
                  </a:moveTo>
                  <a:lnTo>
                    <a:pt x="1" y="2957"/>
                  </a:lnTo>
                  <a:lnTo>
                    <a:pt x="9275" y="12231"/>
                  </a:lnTo>
                  <a:lnTo>
                    <a:pt x="11022" y="9275"/>
                  </a:lnTo>
                  <a:lnTo>
                    <a:pt x="1614" y="0"/>
                  </a:lnTo>
                  <a:close/>
                </a:path>
              </a:pathLst>
            </a:custGeom>
            <a:solidFill>
              <a:srgbClr val="26A8DB"/>
            </a:solidFill>
            <a:ln>
              <a:noFill/>
            </a:ln>
          </p:spPr>
          <p:txBody>
            <a:bodyPr lIns="91425" tIns="91425" rIns="91425" bIns="91425" anchor="ctr" anchorCtr="0">
              <a:noAutofit/>
            </a:bodyPr>
            <a:lstStyle/>
            <a:p>
              <a:pPr lvl="0">
                <a:spcBef>
                  <a:spcPts val="0"/>
                </a:spcBef>
                <a:buNone/>
              </a:pPr>
              <a:endParaRPr/>
            </a:p>
          </p:txBody>
        </p:sp>
        <p:sp>
          <p:nvSpPr>
            <p:cNvPr id="1427" name="Shape 1427"/>
            <p:cNvSpPr/>
            <p:nvPr/>
          </p:nvSpPr>
          <p:spPr>
            <a:xfrm>
              <a:off x="156537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428" name="Shape 1428"/>
            <p:cNvSpPr/>
            <p:nvPr/>
          </p:nvSpPr>
          <p:spPr>
            <a:xfrm>
              <a:off x="3101000" y="2896125"/>
              <a:ext cx="275550" cy="305800"/>
            </a:xfrm>
            <a:custGeom>
              <a:avLst/>
              <a:gdLst/>
              <a:ahLst/>
              <a:cxnLst/>
              <a:rect l="0" t="0" r="0" b="0"/>
              <a:pathLst>
                <a:path w="11022" h="12232" extrusionOk="0">
                  <a:moveTo>
                    <a:pt x="1747" y="0"/>
                  </a:moveTo>
                  <a:lnTo>
                    <a:pt x="0" y="2823"/>
                  </a:lnTo>
                  <a:lnTo>
                    <a:pt x="9409" y="12231"/>
                  </a:lnTo>
                  <a:lnTo>
                    <a:pt x="11021" y="9274"/>
                  </a:lnTo>
                  <a:lnTo>
                    <a:pt x="1747" y="0"/>
                  </a:lnTo>
                  <a:close/>
                </a:path>
              </a:pathLst>
            </a:custGeom>
            <a:solidFill>
              <a:srgbClr val="27A6DC"/>
            </a:solidFill>
            <a:ln>
              <a:noFill/>
            </a:ln>
          </p:spPr>
          <p:txBody>
            <a:bodyPr lIns="91425" tIns="91425" rIns="91425" bIns="91425" anchor="ctr" anchorCtr="0">
              <a:noAutofit/>
            </a:bodyPr>
            <a:lstStyle/>
            <a:p>
              <a:pPr lvl="0">
                <a:spcBef>
                  <a:spcPts val="0"/>
                </a:spcBef>
                <a:buNone/>
              </a:pPr>
              <a:endParaRPr/>
            </a:p>
          </p:txBody>
        </p:sp>
        <p:sp>
          <p:nvSpPr>
            <p:cNvPr id="1429" name="Shape 1429"/>
            <p:cNvSpPr/>
            <p:nvPr/>
          </p:nvSpPr>
          <p:spPr>
            <a:xfrm>
              <a:off x="3137950" y="2802025"/>
              <a:ext cx="275550" cy="336050"/>
            </a:xfrm>
            <a:custGeom>
              <a:avLst/>
              <a:gdLst/>
              <a:ahLst/>
              <a:cxnLst/>
              <a:rect l="0" t="0" r="0" b="0"/>
              <a:pathLst>
                <a:path w="11022" h="13442" extrusionOk="0">
                  <a:moveTo>
                    <a:pt x="404" y="1"/>
                  </a:moveTo>
                  <a:lnTo>
                    <a:pt x="1" y="404"/>
                  </a:lnTo>
                  <a:lnTo>
                    <a:pt x="1076" y="2286"/>
                  </a:lnTo>
                  <a:lnTo>
                    <a:pt x="1" y="4167"/>
                  </a:lnTo>
                  <a:lnTo>
                    <a:pt x="9275" y="13441"/>
                  </a:lnTo>
                  <a:lnTo>
                    <a:pt x="11022" y="10619"/>
                  </a:lnTo>
                  <a:lnTo>
                    <a:pt x="404" y="1"/>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430" name="Shape 1430"/>
            <p:cNvSpPr/>
            <p:nvPr/>
          </p:nvSpPr>
          <p:spPr>
            <a:xfrm>
              <a:off x="1662825" y="1431100"/>
              <a:ext cx="433500" cy="319225"/>
            </a:xfrm>
            <a:custGeom>
              <a:avLst/>
              <a:gdLst/>
              <a:ahLst/>
              <a:cxnLst/>
              <a:rect l="0" t="0" r="0" b="0"/>
              <a:pathLst>
                <a:path w="17340" h="12769" extrusionOk="0">
                  <a:moveTo>
                    <a:pt x="1" y="0"/>
                  </a:moveTo>
                  <a:lnTo>
                    <a:pt x="12635" y="12769"/>
                  </a:lnTo>
                  <a:lnTo>
                    <a:pt x="17339" y="12769"/>
                  </a:lnTo>
                  <a:lnTo>
                    <a:pt x="4571" y="0"/>
                  </a:lnTo>
                  <a:close/>
                </a:path>
              </a:pathLst>
            </a:custGeom>
            <a:solidFill>
              <a:srgbClr val="28A4DC"/>
            </a:solidFill>
            <a:ln>
              <a:noFill/>
            </a:ln>
          </p:spPr>
          <p:txBody>
            <a:bodyPr lIns="91425" tIns="91425" rIns="91425" bIns="91425" anchor="ctr" anchorCtr="0">
              <a:noAutofit/>
            </a:bodyPr>
            <a:lstStyle/>
            <a:p>
              <a:pPr lvl="0">
                <a:spcBef>
                  <a:spcPts val="0"/>
                </a:spcBef>
                <a:buNone/>
              </a:pPr>
              <a:endParaRPr/>
            </a:p>
          </p:txBody>
        </p:sp>
        <p:sp>
          <p:nvSpPr>
            <p:cNvPr id="1431" name="Shape 1431"/>
            <p:cNvSpPr/>
            <p:nvPr/>
          </p:nvSpPr>
          <p:spPr>
            <a:xfrm>
              <a:off x="3006900" y="2573550"/>
              <a:ext cx="440200" cy="504050"/>
            </a:xfrm>
            <a:custGeom>
              <a:avLst/>
              <a:gdLst/>
              <a:ahLst/>
              <a:cxnLst/>
              <a:rect l="0" t="0" r="0" b="0"/>
              <a:pathLst>
                <a:path w="17608" h="20162" extrusionOk="0">
                  <a:moveTo>
                    <a:pt x="404" y="0"/>
                  </a:moveTo>
                  <a:lnTo>
                    <a:pt x="1" y="269"/>
                  </a:lnTo>
                  <a:lnTo>
                    <a:pt x="5243" y="9543"/>
                  </a:lnTo>
                  <a:lnTo>
                    <a:pt x="15995" y="20161"/>
                  </a:lnTo>
                  <a:lnTo>
                    <a:pt x="17608" y="17204"/>
                  </a:lnTo>
                  <a:lnTo>
                    <a:pt x="404"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432" name="Shape 1432"/>
            <p:cNvSpPr/>
            <p:nvPr/>
          </p:nvSpPr>
          <p:spPr>
            <a:xfrm>
              <a:off x="1760275" y="1431100"/>
              <a:ext cx="433500" cy="319225"/>
            </a:xfrm>
            <a:custGeom>
              <a:avLst/>
              <a:gdLst/>
              <a:ahLst/>
              <a:cxnLst/>
              <a:rect l="0" t="0" r="0" b="0"/>
              <a:pathLst>
                <a:path w="17340" h="12769" extrusionOk="0">
                  <a:moveTo>
                    <a:pt x="1" y="0"/>
                  </a:moveTo>
                  <a:lnTo>
                    <a:pt x="12635" y="12769"/>
                  </a:lnTo>
                  <a:lnTo>
                    <a:pt x="17339" y="12769"/>
                  </a:lnTo>
                  <a:lnTo>
                    <a:pt x="4570" y="0"/>
                  </a:lnTo>
                  <a:close/>
                </a:path>
              </a:pathLst>
            </a:custGeom>
            <a:solidFill>
              <a:srgbClr val="29A2DD"/>
            </a:solidFill>
            <a:ln>
              <a:noFill/>
            </a:ln>
          </p:spPr>
          <p:txBody>
            <a:bodyPr lIns="91425" tIns="91425" rIns="91425" bIns="91425" anchor="ctr" anchorCtr="0">
              <a:noAutofit/>
            </a:bodyPr>
            <a:lstStyle/>
            <a:p>
              <a:pPr lvl="0">
                <a:spcBef>
                  <a:spcPts val="0"/>
                </a:spcBef>
                <a:buNone/>
              </a:pPr>
              <a:endParaRPr/>
            </a:p>
          </p:txBody>
        </p:sp>
        <p:sp>
          <p:nvSpPr>
            <p:cNvPr id="1433" name="Shape 1433"/>
            <p:cNvSpPr/>
            <p:nvPr/>
          </p:nvSpPr>
          <p:spPr>
            <a:xfrm>
              <a:off x="1854350" y="1431100"/>
              <a:ext cx="436850" cy="319225"/>
            </a:xfrm>
            <a:custGeom>
              <a:avLst/>
              <a:gdLst/>
              <a:ahLst/>
              <a:cxnLst/>
              <a:rect l="0" t="0" r="0" b="0"/>
              <a:pathLst>
                <a:path w="17474" h="12769" extrusionOk="0">
                  <a:moveTo>
                    <a:pt x="1" y="0"/>
                  </a:moveTo>
                  <a:lnTo>
                    <a:pt x="12770" y="12769"/>
                  </a:lnTo>
                  <a:lnTo>
                    <a:pt x="17474" y="12769"/>
                  </a:lnTo>
                  <a:lnTo>
                    <a:pt x="4705" y="0"/>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434" name="Shape 1434"/>
            <p:cNvSpPr/>
            <p:nvPr/>
          </p:nvSpPr>
          <p:spPr>
            <a:xfrm>
              <a:off x="2872500" y="2345050"/>
              <a:ext cx="611575" cy="672050"/>
            </a:xfrm>
            <a:custGeom>
              <a:avLst/>
              <a:gdLst/>
              <a:ahLst/>
              <a:cxnLst/>
              <a:rect l="0" t="0" r="0" b="0"/>
              <a:pathLst>
                <a:path w="24463" h="26882" extrusionOk="0">
                  <a:moveTo>
                    <a:pt x="538" y="1"/>
                  </a:moveTo>
                  <a:lnTo>
                    <a:pt x="0" y="269"/>
                  </a:lnTo>
                  <a:lnTo>
                    <a:pt x="5377" y="9409"/>
                  </a:lnTo>
                  <a:lnTo>
                    <a:pt x="22715" y="26882"/>
                  </a:lnTo>
                  <a:lnTo>
                    <a:pt x="24462" y="23925"/>
                  </a:lnTo>
                  <a:lnTo>
                    <a:pt x="538" y="1"/>
                  </a:lnTo>
                  <a:close/>
                </a:path>
              </a:pathLst>
            </a:custGeom>
            <a:solidFill>
              <a:srgbClr val="2AA1DD"/>
            </a:solidFill>
            <a:ln>
              <a:noFill/>
            </a:ln>
          </p:spPr>
          <p:txBody>
            <a:bodyPr lIns="91425" tIns="91425" rIns="91425" bIns="91425" anchor="ctr" anchorCtr="0">
              <a:noAutofit/>
            </a:bodyPr>
            <a:lstStyle/>
            <a:p>
              <a:pPr lvl="0">
                <a:spcBef>
                  <a:spcPts val="0"/>
                </a:spcBef>
                <a:buNone/>
              </a:pPr>
              <a:endParaRPr/>
            </a:p>
          </p:txBody>
        </p:sp>
        <p:sp>
          <p:nvSpPr>
            <p:cNvPr id="1435" name="Shape 1435"/>
            <p:cNvSpPr/>
            <p:nvPr/>
          </p:nvSpPr>
          <p:spPr>
            <a:xfrm>
              <a:off x="2741450" y="2113200"/>
              <a:ext cx="779575" cy="843425"/>
            </a:xfrm>
            <a:custGeom>
              <a:avLst/>
              <a:gdLst/>
              <a:ahLst/>
              <a:cxnLst/>
              <a:rect l="0" t="0" r="0" b="0"/>
              <a:pathLst>
                <a:path w="31183" h="33737" extrusionOk="0">
                  <a:moveTo>
                    <a:pt x="404" y="0"/>
                  </a:moveTo>
                  <a:lnTo>
                    <a:pt x="0" y="404"/>
                  </a:lnTo>
                  <a:lnTo>
                    <a:pt x="5242" y="9543"/>
                  </a:lnTo>
                  <a:lnTo>
                    <a:pt x="29436" y="33736"/>
                  </a:lnTo>
                  <a:lnTo>
                    <a:pt x="31183" y="30780"/>
                  </a:lnTo>
                  <a:lnTo>
                    <a:pt x="404"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436" name="Shape 1436"/>
            <p:cNvSpPr/>
            <p:nvPr/>
          </p:nvSpPr>
          <p:spPr>
            <a:xfrm>
              <a:off x="195180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B9FDE"/>
            </a:solidFill>
            <a:ln>
              <a:noFill/>
            </a:ln>
          </p:spPr>
          <p:txBody>
            <a:bodyPr lIns="91425" tIns="91425" rIns="91425" bIns="91425" anchor="ctr" anchorCtr="0">
              <a:noAutofit/>
            </a:bodyPr>
            <a:lstStyle/>
            <a:p>
              <a:pPr lvl="0">
                <a:spcBef>
                  <a:spcPts val="0"/>
                </a:spcBef>
                <a:buNone/>
              </a:pPr>
              <a:endParaRPr/>
            </a:p>
          </p:txBody>
        </p:sp>
        <p:sp>
          <p:nvSpPr>
            <p:cNvPr id="1437" name="Shape 1437"/>
            <p:cNvSpPr/>
            <p:nvPr/>
          </p:nvSpPr>
          <p:spPr>
            <a:xfrm>
              <a:off x="2049250" y="1431100"/>
              <a:ext cx="433500" cy="319225"/>
            </a:xfrm>
            <a:custGeom>
              <a:avLst/>
              <a:gdLst/>
              <a:ahLst/>
              <a:cxnLst/>
              <a:rect l="0" t="0" r="0" b="0"/>
              <a:pathLst>
                <a:path w="17340" h="12769" extrusionOk="0">
                  <a:moveTo>
                    <a:pt x="1" y="0"/>
                  </a:moveTo>
                  <a:lnTo>
                    <a:pt x="12769" y="12769"/>
                  </a:lnTo>
                  <a:lnTo>
                    <a:pt x="17339" y="12769"/>
                  </a:lnTo>
                  <a:lnTo>
                    <a:pt x="4705" y="0"/>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438" name="Shape 1438"/>
            <p:cNvSpPr/>
            <p:nvPr/>
          </p:nvSpPr>
          <p:spPr>
            <a:xfrm>
              <a:off x="2610400" y="1884700"/>
              <a:ext cx="924075" cy="1008075"/>
            </a:xfrm>
            <a:custGeom>
              <a:avLst/>
              <a:gdLst/>
              <a:ahLst/>
              <a:cxnLst/>
              <a:rect l="0" t="0" r="0" b="0"/>
              <a:pathLst>
                <a:path w="36963" h="40323" extrusionOk="0">
                  <a:moveTo>
                    <a:pt x="404" y="1"/>
                  </a:moveTo>
                  <a:lnTo>
                    <a:pt x="1" y="270"/>
                  </a:lnTo>
                  <a:lnTo>
                    <a:pt x="5242" y="9544"/>
                  </a:lnTo>
                  <a:lnTo>
                    <a:pt x="36022" y="40323"/>
                  </a:lnTo>
                  <a:lnTo>
                    <a:pt x="36963" y="38979"/>
                  </a:lnTo>
                  <a:lnTo>
                    <a:pt x="33737" y="33334"/>
                  </a:lnTo>
                  <a:lnTo>
                    <a:pt x="404" y="1"/>
                  </a:lnTo>
                  <a:close/>
                </a:path>
              </a:pathLst>
            </a:custGeom>
            <a:solidFill>
              <a:srgbClr val="2C9DDE"/>
            </a:solidFill>
            <a:ln>
              <a:noFill/>
            </a:ln>
          </p:spPr>
          <p:txBody>
            <a:bodyPr lIns="91425" tIns="91425" rIns="91425" bIns="91425" anchor="ctr" anchorCtr="0">
              <a:noAutofit/>
            </a:bodyPr>
            <a:lstStyle/>
            <a:p>
              <a:pPr lvl="0">
                <a:spcBef>
                  <a:spcPts val="0"/>
                </a:spcBef>
                <a:buNone/>
              </a:pPr>
              <a:endParaRPr/>
            </a:p>
          </p:txBody>
        </p:sp>
        <p:sp>
          <p:nvSpPr>
            <p:cNvPr id="1439" name="Shape 1439"/>
            <p:cNvSpPr/>
            <p:nvPr/>
          </p:nvSpPr>
          <p:spPr>
            <a:xfrm>
              <a:off x="2146700" y="1431100"/>
              <a:ext cx="1307125" cy="1297025"/>
            </a:xfrm>
            <a:custGeom>
              <a:avLst/>
              <a:gdLst/>
              <a:ahLst/>
              <a:cxnLst/>
              <a:rect l="0" t="0" r="0" b="0"/>
              <a:pathLst>
                <a:path w="52285" h="51881" extrusionOk="0">
                  <a:moveTo>
                    <a:pt x="0" y="0"/>
                  </a:moveTo>
                  <a:lnTo>
                    <a:pt x="12769" y="12769"/>
                  </a:lnTo>
                  <a:lnTo>
                    <a:pt x="15188" y="12769"/>
                  </a:lnTo>
                  <a:lnTo>
                    <a:pt x="18549" y="18548"/>
                  </a:lnTo>
                  <a:lnTo>
                    <a:pt x="51882" y="51881"/>
                  </a:lnTo>
                  <a:lnTo>
                    <a:pt x="52285" y="51478"/>
                  </a:lnTo>
                  <a:lnTo>
                    <a:pt x="46909" y="42338"/>
                  </a:lnTo>
                  <a:lnTo>
                    <a:pt x="4570" y="0"/>
                  </a:lnTo>
                  <a:close/>
                </a:path>
              </a:pathLst>
            </a:custGeom>
            <a:solidFill>
              <a:srgbClr val="2D9CDF"/>
            </a:solidFill>
            <a:ln>
              <a:noFill/>
            </a:ln>
          </p:spPr>
          <p:txBody>
            <a:bodyPr lIns="91425" tIns="91425" rIns="91425" bIns="91425" anchor="ctr" anchorCtr="0">
              <a:noAutofit/>
            </a:bodyPr>
            <a:lstStyle/>
            <a:p>
              <a:pPr lvl="0">
                <a:spcBef>
                  <a:spcPts val="0"/>
                </a:spcBef>
                <a:buNone/>
              </a:pPr>
              <a:endParaRPr/>
            </a:p>
          </p:txBody>
        </p:sp>
        <p:sp>
          <p:nvSpPr>
            <p:cNvPr id="1440" name="Shape 1440"/>
            <p:cNvSpPr/>
            <p:nvPr/>
          </p:nvSpPr>
          <p:spPr>
            <a:xfrm>
              <a:off x="2244150" y="1431100"/>
              <a:ext cx="1075275" cy="1065175"/>
            </a:xfrm>
            <a:custGeom>
              <a:avLst/>
              <a:gdLst/>
              <a:ahLst/>
              <a:cxnLst/>
              <a:rect l="0" t="0" r="0" b="0"/>
              <a:pathLst>
                <a:path w="43011" h="42607" extrusionOk="0">
                  <a:moveTo>
                    <a:pt x="0" y="0"/>
                  </a:moveTo>
                  <a:lnTo>
                    <a:pt x="42607" y="42607"/>
                  </a:lnTo>
                  <a:lnTo>
                    <a:pt x="43011" y="42338"/>
                  </a:lnTo>
                  <a:lnTo>
                    <a:pt x="37769" y="33064"/>
                  </a:lnTo>
                  <a:lnTo>
                    <a:pt x="4570" y="0"/>
                  </a:lnTo>
                  <a:close/>
                </a:path>
              </a:pathLst>
            </a:custGeom>
            <a:solidFill>
              <a:srgbClr val="2F9AE0"/>
            </a:solidFill>
            <a:ln>
              <a:noFill/>
            </a:ln>
          </p:spPr>
          <p:txBody>
            <a:bodyPr lIns="91425" tIns="91425" rIns="91425" bIns="91425" anchor="ctr" anchorCtr="0">
              <a:noAutofit/>
            </a:bodyPr>
            <a:lstStyle/>
            <a:p>
              <a:pPr lvl="0">
                <a:spcBef>
                  <a:spcPts val="0"/>
                </a:spcBef>
                <a:buNone/>
              </a:pPr>
              <a:endParaRPr/>
            </a:p>
          </p:txBody>
        </p:sp>
        <p:sp>
          <p:nvSpPr>
            <p:cNvPr id="1441" name="Shape 1441"/>
            <p:cNvSpPr/>
            <p:nvPr/>
          </p:nvSpPr>
          <p:spPr>
            <a:xfrm>
              <a:off x="2341575" y="1431100"/>
              <a:ext cx="846800" cy="836700"/>
            </a:xfrm>
            <a:custGeom>
              <a:avLst/>
              <a:gdLst/>
              <a:ahLst/>
              <a:cxnLst/>
              <a:rect l="0" t="0" r="0" b="0"/>
              <a:pathLst>
                <a:path w="33872" h="33468" extrusionOk="0">
                  <a:moveTo>
                    <a:pt x="1" y="0"/>
                  </a:moveTo>
                  <a:lnTo>
                    <a:pt x="33468" y="33467"/>
                  </a:lnTo>
                  <a:lnTo>
                    <a:pt x="33872" y="33198"/>
                  </a:lnTo>
                  <a:lnTo>
                    <a:pt x="28495" y="23924"/>
                  </a:lnTo>
                  <a:lnTo>
                    <a:pt x="4571" y="0"/>
                  </a:lnTo>
                  <a:close/>
                </a:path>
              </a:pathLst>
            </a:custGeom>
            <a:solidFill>
              <a:srgbClr val="3098E0"/>
            </a:solidFill>
            <a:ln>
              <a:noFill/>
            </a:ln>
          </p:spPr>
          <p:txBody>
            <a:bodyPr lIns="91425" tIns="91425" rIns="91425" bIns="91425" anchor="ctr" anchorCtr="0">
              <a:noAutofit/>
            </a:bodyPr>
            <a:lstStyle/>
            <a:p>
              <a:pPr lvl="0">
                <a:spcBef>
                  <a:spcPts val="0"/>
                </a:spcBef>
                <a:buNone/>
              </a:pPr>
              <a:endParaRPr/>
            </a:p>
          </p:txBody>
        </p:sp>
        <p:sp>
          <p:nvSpPr>
            <p:cNvPr id="1442" name="Shape 1442"/>
            <p:cNvSpPr/>
            <p:nvPr/>
          </p:nvSpPr>
          <p:spPr>
            <a:xfrm>
              <a:off x="2439025" y="1431100"/>
              <a:ext cx="618300" cy="608200"/>
            </a:xfrm>
            <a:custGeom>
              <a:avLst/>
              <a:gdLst/>
              <a:ahLst/>
              <a:cxnLst/>
              <a:rect l="0" t="0" r="0" b="0"/>
              <a:pathLst>
                <a:path w="24732" h="24328" extrusionOk="0">
                  <a:moveTo>
                    <a:pt x="1" y="0"/>
                  </a:moveTo>
                  <a:lnTo>
                    <a:pt x="24194" y="24328"/>
                  </a:lnTo>
                  <a:lnTo>
                    <a:pt x="24732" y="23924"/>
                  </a:lnTo>
                  <a:lnTo>
                    <a:pt x="19355" y="14785"/>
                  </a:lnTo>
                  <a:lnTo>
                    <a:pt x="4571" y="0"/>
                  </a:lnTo>
                  <a:close/>
                </a:path>
              </a:pathLst>
            </a:custGeom>
            <a:solidFill>
              <a:srgbClr val="3196E1"/>
            </a:solidFill>
            <a:ln>
              <a:noFill/>
            </a:ln>
          </p:spPr>
          <p:txBody>
            <a:bodyPr lIns="91425" tIns="91425" rIns="91425" bIns="91425" anchor="ctr" anchorCtr="0">
              <a:noAutofit/>
            </a:bodyPr>
            <a:lstStyle/>
            <a:p>
              <a:pPr lvl="0">
                <a:spcBef>
                  <a:spcPts val="0"/>
                </a:spcBef>
                <a:buNone/>
              </a:pPr>
              <a:endParaRPr/>
            </a:p>
          </p:txBody>
        </p:sp>
        <p:sp>
          <p:nvSpPr>
            <p:cNvPr id="1443" name="Shape 1443"/>
            <p:cNvSpPr/>
            <p:nvPr/>
          </p:nvSpPr>
          <p:spPr>
            <a:xfrm>
              <a:off x="2533125" y="1431100"/>
              <a:ext cx="389800" cy="376350"/>
            </a:xfrm>
            <a:custGeom>
              <a:avLst/>
              <a:gdLst/>
              <a:ahLst/>
              <a:cxnLst/>
              <a:rect l="0" t="0" r="0" b="0"/>
              <a:pathLst>
                <a:path w="15592" h="15054" extrusionOk="0">
                  <a:moveTo>
                    <a:pt x="0" y="0"/>
                  </a:moveTo>
                  <a:lnTo>
                    <a:pt x="15188" y="15054"/>
                  </a:lnTo>
                  <a:lnTo>
                    <a:pt x="15591" y="14785"/>
                  </a:lnTo>
                  <a:lnTo>
                    <a:pt x="10350" y="5645"/>
                  </a:lnTo>
                  <a:lnTo>
                    <a:pt x="4704" y="0"/>
                  </a:lnTo>
                  <a:close/>
                </a:path>
              </a:pathLst>
            </a:custGeom>
            <a:solidFill>
              <a:srgbClr val="3295E1"/>
            </a:solidFill>
            <a:ln>
              <a:noFill/>
            </a:ln>
          </p:spPr>
          <p:txBody>
            <a:bodyPr lIns="91425" tIns="91425" rIns="91425" bIns="91425" anchor="ctr" anchorCtr="0">
              <a:noAutofit/>
            </a:bodyPr>
            <a:lstStyle/>
            <a:p>
              <a:pPr lvl="0">
                <a:spcBef>
                  <a:spcPts val="0"/>
                </a:spcBef>
                <a:buNone/>
              </a:pPr>
              <a:endParaRPr/>
            </a:p>
          </p:txBody>
        </p:sp>
        <p:sp>
          <p:nvSpPr>
            <p:cNvPr id="1444" name="Shape 1444"/>
            <p:cNvSpPr/>
            <p:nvPr/>
          </p:nvSpPr>
          <p:spPr>
            <a:xfrm>
              <a:off x="2630575" y="1431100"/>
              <a:ext cx="161300" cy="147850"/>
            </a:xfrm>
            <a:custGeom>
              <a:avLst/>
              <a:gdLst/>
              <a:ahLst/>
              <a:cxnLst/>
              <a:rect l="0" t="0" r="0" b="0"/>
              <a:pathLst>
                <a:path w="6452" h="5914" extrusionOk="0">
                  <a:moveTo>
                    <a:pt x="0" y="0"/>
                  </a:moveTo>
                  <a:lnTo>
                    <a:pt x="6048" y="5914"/>
                  </a:lnTo>
                  <a:lnTo>
                    <a:pt x="6452" y="5645"/>
                  </a:lnTo>
                  <a:lnTo>
                    <a:pt x="3226" y="0"/>
                  </a:lnTo>
                  <a:close/>
                </a:path>
              </a:pathLst>
            </a:custGeom>
            <a:solidFill>
              <a:srgbClr val="3393E2"/>
            </a:solidFill>
            <a:ln>
              <a:noFill/>
            </a:ln>
          </p:spPr>
          <p:txBody>
            <a:bodyPr lIns="91425" tIns="91425" rIns="91425" bIns="91425" anchor="ctr" anchorCtr="0">
              <a:noAutofit/>
            </a:bodyPr>
            <a:lstStyle/>
            <a:p>
              <a:pPr lvl="0">
                <a:spcBef>
                  <a:spcPts val="0"/>
                </a:spcBef>
                <a:buNone/>
              </a:pPr>
              <a:endParaRPr/>
            </a:p>
          </p:txBody>
        </p:sp>
      </p:grpSp>
      <p:sp>
        <p:nvSpPr>
          <p:cNvPr id="1445" name="Shape 1445"/>
          <p:cNvSpPr/>
          <p:nvPr/>
        </p:nvSpPr>
        <p:spPr>
          <a:xfrm rot="10800000" flipH="1">
            <a:off x="8763567" y="4485979"/>
            <a:ext cx="543000" cy="470400"/>
          </a:xfrm>
          <a:prstGeom prst="hexagon">
            <a:avLst>
              <a:gd name="adj" fmla="val 28678"/>
              <a:gd name="vf" fmla="val 115470"/>
            </a:avLst>
          </a:prstGeom>
          <a:noFill/>
          <a:ln w="9525" cap="flat" cmpd="sng">
            <a:solidFill>
              <a:srgbClr val="184769"/>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46" name="Shape 1446"/>
          <p:cNvSpPr/>
          <p:nvPr/>
        </p:nvSpPr>
        <p:spPr>
          <a:xfrm rot="10800000" flipH="1">
            <a:off x="8523810" y="4741100"/>
            <a:ext cx="284100" cy="245700"/>
          </a:xfrm>
          <a:prstGeom prst="hexagon">
            <a:avLst>
              <a:gd name="adj" fmla="val 28678"/>
              <a:gd name="vf" fmla="val 115470"/>
            </a:avLst>
          </a:prstGeom>
          <a:solidFill>
            <a:srgbClr val="3292E1"/>
          </a:solidFill>
          <a:ln>
            <a:noFill/>
          </a:ln>
        </p:spPr>
        <p:txBody>
          <a:bodyPr lIns="91425" tIns="91425" rIns="91425" bIns="91425" anchor="ctr" anchorCtr="0">
            <a:noAutofit/>
          </a:bodyPr>
          <a:lstStyle/>
          <a:p>
            <a:pPr lvl="0">
              <a:spcBef>
                <a:spcPts val="0"/>
              </a:spcBef>
              <a:buNone/>
            </a:pPr>
            <a:endParaRPr/>
          </a:p>
        </p:txBody>
      </p:sp>
      <p:sp>
        <p:nvSpPr>
          <p:cNvPr id="1447" name="Shape 1447"/>
          <p:cNvSpPr/>
          <p:nvPr/>
        </p:nvSpPr>
        <p:spPr>
          <a:xfrm rot="10800000" flipH="1">
            <a:off x="8322785" y="3628022"/>
            <a:ext cx="543000" cy="470100"/>
          </a:xfrm>
          <a:prstGeom prst="hexagon">
            <a:avLst>
              <a:gd name="adj" fmla="val 28678"/>
              <a:gd name="vf" fmla="val 115470"/>
            </a:avLst>
          </a:prstGeom>
          <a:solidFill>
            <a:srgbClr val="184769"/>
          </a:solidFill>
          <a:ln>
            <a:noFill/>
          </a:ln>
        </p:spPr>
        <p:txBody>
          <a:bodyPr lIns="91425" tIns="91425" rIns="91425" bIns="91425" anchor="ctr" anchorCtr="0">
            <a:noAutofit/>
          </a:bodyPr>
          <a:lstStyle/>
          <a:p>
            <a:pPr lvl="0">
              <a:spcBef>
                <a:spcPts val="0"/>
              </a:spcBef>
              <a:buNone/>
            </a:pPr>
            <a:endParaRPr/>
          </a:p>
        </p:txBody>
      </p:sp>
      <p:sp>
        <p:nvSpPr>
          <p:cNvPr id="1448" name="Shape 1448"/>
          <p:cNvSpPr/>
          <p:nvPr/>
        </p:nvSpPr>
        <p:spPr>
          <a:xfrm rot="10800000" flipH="1">
            <a:off x="8763568" y="4009882"/>
            <a:ext cx="237600" cy="205800"/>
          </a:xfrm>
          <a:prstGeom prst="hexagon">
            <a:avLst>
              <a:gd name="adj" fmla="val 28678"/>
              <a:gd name="vf" fmla="val 115470"/>
            </a:avLst>
          </a:prstGeom>
          <a:noFill/>
          <a:ln w="19050" cap="flat" cmpd="sng">
            <a:solidFill>
              <a:srgbClr val="00E1C6"/>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E293C"/>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732700" y="1735600"/>
            <a:ext cx="4944300" cy="645300"/>
          </a:xfrm>
          <a:prstGeom prst="rect">
            <a:avLst/>
          </a:prstGeom>
          <a:noFill/>
          <a:ln>
            <a:noFill/>
          </a:ln>
        </p:spPr>
        <p:txBody>
          <a:bodyPr lIns="91425" tIns="91425" rIns="91425" bIns="91425" anchor="b" anchorCtr="0"/>
          <a:lstStyle>
            <a:lvl1pPr lvl="0"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1pPr>
            <a:lvl2pPr lvl="1"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2pPr>
            <a:lvl3pPr lvl="2"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3pPr>
            <a:lvl4pPr lvl="3"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4pPr>
            <a:lvl5pPr lvl="4"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5pPr>
            <a:lvl6pPr lvl="5"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6pPr>
            <a:lvl7pPr lvl="6"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7pPr>
            <a:lvl8pPr lvl="7"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8pPr>
            <a:lvl9pPr lvl="8" rtl="0">
              <a:spcBef>
                <a:spcPts val="0"/>
              </a:spcBef>
              <a:buClr>
                <a:srgbClr val="19BBD5"/>
              </a:buClr>
              <a:buSzPct val="100000"/>
              <a:buFont typeface="Nixie One"/>
              <a:buNone/>
              <a:defRPr sz="4000">
                <a:solidFill>
                  <a:srgbClr val="19BBD5"/>
                </a:solidFill>
                <a:latin typeface="Nixie One"/>
                <a:ea typeface="Nixie One"/>
                <a:cs typeface="Nixie One"/>
                <a:sym typeface="Nixie One"/>
              </a:defRPr>
            </a:lvl9pPr>
          </a:lstStyle>
          <a:p>
            <a:endParaRPr/>
          </a:p>
        </p:txBody>
      </p:sp>
      <p:sp>
        <p:nvSpPr>
          <p:cNvPr id="52" name="Shape 52"/>
          <p:cNvSpPr txBox="1">
            <a:spLocks noGrp="1"/>
          </p:cNvSpPr>
          <p:nvPr>
            <p:ph type="body" idx="1"/>
          </p:nvPr>
        </p:nvSpPr>
        <p:spPr>
          <a:xfrm>
            <a:off x="1732700" y="2255124"/>
            <a:ext cx="4944300" cy="1659899"/>
          </a:xfrm>
          <a:prstGeom prst="rect">
            <a:avLst/>
          </a:prstGeom>
          <a:noFill/>
          <a:ln>
            <a:noFill/>
          </a:ln>
        </p:spPr>
        <p:txBody>
          <a:bodyPr lIns="91425" tIns="91425" rIns="91425" bIns="91425" anchor="t" anchorCtr="0"/>
          <a:lstStyle>
            <a:lvl1pPr lvl="0" rtl="0">
              <a:spcBef>
                <a:spcPts val="600"/>
              </a:spcBef>
              <a:buClr>
                <a:srgbClr val="19BBD5"/>
              </a:buClr>
              <a:buFont typeface="Muli"/>
              <a:buChar char="◇"/>
              <a:defRPr>
                <a:solidFill>
                  <a:srgbClr val="C6DAEC"/>
                </a:solidFill>
                <a:latin typeface="Muli"/>
                <a:ea typeface="Muli"/>
                <a:cs typeface="Muli"/>
                <a:sym typeface="Muli"/>
              </a:defRPr>
            </a:lvl1pPr>
            <a:lvl2pPr lvl="1" rtl="0">
              <a:spcBef>
                <a:spcPts val="480"/>
              </a:spcBef>
              <a:buClr>
                <a:srgbClr val="19BBD5"/>
              </a:buClr>
              <a:buFont typeface="Muli"/>
              <a:buChar char="￭"/>
              <a:defRPr>
                <a:solidFill>
                  <a:srgbClr val="C6DAEC"/>
                </a:solidFill>
                <a:latin typeface="Muli"/>
                <a:ea typeface="Muli"/>
                <a:cs typeface="Muli"/>
                <a:sym typeface="Muli"/>
              </a:defRPr>
            </a:lvl2pPr>
            <a:lvl3pPr lvl="2" rtl="0">
              <a:spcBef>
                <a:spcPts val="480"/>
              </a:spcBef>
              <a:buClr>
                <a:srgbClr val="19BBD5"/>
              </a:buClr>
              <a:buFont typeface="Muli"/>
              <a:buChar char="￮"/>
              <a:defRPr>
                <a:solidFill>
                  <a:srgbClr val="C6DAEC"/>
                </a:solidFill>
                <a:latin typeface="Muli"/>
                <a:ea typeface="Muli"/>
                <a:cs typeface="Muli"/>
                <a:sym typeface="Muli"/>
              </a:defRPr>
            </a:lvl3pPr>
            <a:lvl4pPr lvl="3" rtl="0">
              <a:spcBef>
                <a:spcPts val="360"/>
              </a:spcBef>
              <a:buClr>
                <a:srgbClr val="19BBD5"/>
              </a:buClr>
              <a:buFont typeface="Muli"/>
              <a:defRPr>
                <a:solidFill>
                  <a:srgbClr val="C6DAEC"/>
                </a:solidFill>
                <a:latin typeface="Muli"/>
                <a:ea typeface="Muli"/>
                <a:cs typeface="Muli"/>
                <a:sym typeface="Muli"/>
              </a:defRPr>
            </a:lvl4pPr>
            <a:lvl5pPr lvl="4" rtl="0">
              <a:spcBef>
                <a:spcPts val="360"/>
              </a:spcBef>
              <a:buClr>
                <a:srgbClr val="19BBD5"/>
              </a:buClr>
              <a:buFont typeface="Muli"/>
              <a:defRPr>
                <a:solidFill>
                  <a:srgbClr val="C6DAEC"/>
                </a:solidFill>
                <a:latin typeface="Muli"/>
                <a:ea typeface="Muli"/>
                <a:cs typeface="Muli"/>
                <a:sym typeface="Muli"/>
              </a:defRPr>
            </a:lvl5pPr>
            <a:lvl6pPr lvl="5" rtl="0">
              <a:spcBef>
                <a:spcPts val="360"/>
              </a:spcBef>
              <a:buClr>
                <a:srgbClr val="C6DAEC"/>
              </a:buClr>
              <a:buFont typeface="Muli"/>
              <a:defRPr>
                <a:solidFill>
                  <a:srgbClr val="C6DAEC"/>
                </a:solidFill>
                <a:latin typeface="Muli"/>
                <a:ea typeface="Muli"/>
                <a:cs typeface="Muli"/>
                <a:sym typeface="Muli"/>
              </a:defRPr>
            </a:lvl6pPr>
            <a:lvl7pPr lvl="6" rtl="0">
              <a:spcBef>
                <a:spcPts val="360"/>
              </a:spcBef>
              <a:buClr>
                <a:srgbClr val="C6DAEC"/>
              </a:buClr>
              <a:buFont typeface="Muli"/>
              <a:defRPr>
                <a:solidFill>
                  <a:srgbClr val="C6DAEC"/>
                </a:solidFill>
                <a:latin typeface="Muli"/>
                <a:ea typeface="Muli"/>
                <a:cs typeface="Muli"/>
                <a:sym typeface="Muli"/>
              </a:defRPr>
            </a:lvl7pPr>
            <a:lvl8pPr lvl="7" rtl="0">
              <a:spcBef>
                <a:spcPts val="360"/>
              </a:spcBef>
              <a:buClr>
                <a:srgbClr val="C6DAEC"/>
              </a:buClr>
              <a:buFont typeface="Muli"/>
              <a:defRPr>
                <a:solidFill>
                  <a:srgbClr val="C6DAEC"/>
                </a:solidFill>
                <a:latin typeface="Muli"/>
                <a:ea typeface="Muli"/>
                <a:cs typeface="Muli"/>
                <a:sym typeface="Muli"/>
              </a:defRPr>
            </a:lvl8pPr>
            <a:lvl9pPr lvl="8" rtl="0">
              <a:spcBef>
                <a:spcPts val="360"/>
              </a:spcBef>
              <a:buClr>
                <a:srgbClr val="C6DAEC"/>
              </a:buClr>
              <a:buFont typeface="Muli"/>
              <a:defRPr>
                <a:solidFill>
                  <a:srgbClr val="C6DAEC"/>
                </a:solidFill>
                <a:latin typeface="Muli"/>
                <a:ea typeface="Muli"/>
                <a:cs typeface="Muli"/>
                <a:sym typeface="Mul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5.xml"/><Relationship Id="rId1" Type="http://schemas.openxmlformats.org/officeDocument/2006/relationships/video" Target="https://www.youtube.com/embed/XO6t1gcx5Hw" TargetMode="Externa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5.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6.xml"/><Relationship Id="rId1" Type="http://schemas.openxmlformats.org/officeDocument/2006/relationships/video" Target="https://www.youtube.com/embed/IcLVHOlhUMs" TargetMode="Externa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6.xml"/><Relationship Id="rId1" Type="http://schemas.openxmlformats.org/officeDocument/2006/relationships/video" Target="https://www.youtube.com/embed/c66Ze2nxo1o" TargetMode="Externa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pic>
        <p:nvPicPr>
          <p:cNvPr id="1453" name="Shape 1453"/>
          <p:cNvPicPr preferRelativeResize="0"/>
          <p:nvPr/>
        </p:nvPicPr>
        <p:blipFill>
          <a:blip r:embed="rId3">
            <a:alphaModFix/>
          </a:blip>
          <a:stretch>
            <a:fillRect/>
          </a:stretch>
        </p:blipFill>
        <p:spPr>
          <a:xfrm>
            <a:off x="0" y="0"/>
            <a:ext cx="9144000" cy="5143499"/>
          </a:xfrm>
          <a:prstGeom prst="rect">
            <a:avLst/>
          </a:prstGeom>
          <a:noFill/>
          <a:ln>
            <a:noFill/>
          </a:ln>
        </p:spPr>
      </p:pic>
      <p:sp>
        <p:nvSpPr>
          <p:cNvPr id="1454" name="Shape 1454"/>
          <p:cNvSpPr txBox="1"/>
          <p:nvPr/>
        </p:nvSpPr>
        <p:spPr>
          <a:xfrm>
            <a:off x="955625" y="1021200"/>
            <a:ext cx="7092300" cy="33072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dirty="0">
              <a:solidFill>
                <a:srgbClr val="19BBD5"/>
              </a:solidFill>
              <a:latin typeface="Nixie One"/>
              <a:ea typeface="Nixie One"/>
              <a:cs typeface="Nixie One"/>
              <a:sym typeface="Nixie One"/>
            </a:endParaRPr>
          </a:p>
          <a:p>
            <a:pPr lvl="0" algn="ctr" rtl="0">
              <a:spcBef>
                <a:spcPts val="0"/>
              </a:spcBef>
              <a:buClr>
                <a:schemeClr val="dk1"/>
              </a:buClr>
              <a:buSzPct val="36666"/>
              <a:buFont typeface="Arial"/>
              <a:buNone/>
            </a:pPr>
            <a:r>
              <a:rPr lang="en" sz="3000" b="1" dirty="0">
                <a:solidFill>
                  <a:srgbClr val="19BBD5"/>
                </a:solidFill>
                <a:latin typeface="Nixie One"/>
                <a:ea typeface="Nixie One"/>
                <a:cs typeface="Nixie One"/>
                <a:sym typeface="Nixie One"/>
              </a:rPr>
              <a:t>Living Case Study:</a:t>
            </a:r>
          </a:p>
          <a:p>
            <a:pPr lvl="0" algn="ctr" rtl="0">
              <a:spcBef>
                <a:spcPts val="0"/>
              </a:spcBef>
              <a:buNone/>
            </a:pPr>
            <a:endParaRPr sz="3600" b="1" dirty="0">
              <a:solidFill>
                <a:srgbClr val="FFFFFF"/>
              </a:solidFill>
              <a:latin typeface="Nixie One"/>
              <a:ea typeface="Nixie One"/>
              <a:cs typeface="Nixie One"/>
              <a:sym typeface="Nixie One"/>
            </a:endParaRPr>
          </a:p>
          <a:p>
            <a:pPr lvl="0" algn="ctr" rtl="0">
              <a:spcBef>
                <a:spcPts val="0"/>
              </a:spcBef>
              <a:buNone/>
            </a:pPr>
            <a:endParaRPr sz="3600" b="1" dirty="0">
              <a:solidFill>
                <a:srgbClr val="FFFFFF"/>
              </a:solidFill>
              <a:latin typeface="Nixie One"/>
              <a:ea typeface="Nixie One"/>
              <a:cs typeface="Nixie One"/>
              <a:sym typeface="Nixie One"/>
            </a:endParaRPr>
          </a:p>
          <a:p>
            <a:pPr lvl="0" algn="ctr" rtl="0">
              <a:spcBef>
                <a:spcPts val="0"/>
              </a:spcBef>
              <a:buClr>
                <a:schemeClr val="dk1"/>
              </a:buClr>
              <a:buFont typeface="Arial"/>
              <a:buNone/>
            </a:pPr>
            <a:endParaRPr sz="2400" b="1" dirty="0">
              <a:solidFill>
                <a:srgbClr val="FFFFFF"/>
              </a:solidFill>
              <a:latin typeface="Nixie One"/>
              <a:ea typeface="Nixie One"/>
              <a:cs typeface="Nixie One"/>
              <a:sym typeface="Nixie One"/>
            </a:endParaRPr>
          </a:p>
          <a:p>
            <a:pPr lvl="0" algn="ctr" rtl="0">
              <a:spcBef>
                <a:spcPts val="0"/>
              </a:spcBef>
              <a:buClr>
                <a:schemeClr val="dk1"/>
              </a:buClr>
              <a:buFont typeface="Arial"/>
              <a:buNone/>
            </a:pPr>
            <a:endParaRPr sz="1200" b="1" dirty="0">
              <a:solidFill>
                <a:srgbClr val="19BBD5"/>
              </a:solidFill>
              <a:latin typeface="Nixie One"/>
              <a:ea typeface="Nixie One"/>
              <a:cs typeface="Nixie One"/>
              <a:sym typeface="Nixie One"/>
            </a:endParaRPr>
          </a:p>
          <a:p>
            <a:pPr lvl="0" algn="ctr" rtl="0">
              <a:spcBef>
                <a:spcPts val="0"/>
              </a:spcBef>
              <a:buClr>
                <a:schemeClr val="dk1"/>
              </a:buClr>
              <a:buFont typeface="Arial"/>
              <a:buNone/>
            </a:pPr>
            <a:r>
              <a:rPr lang="en" b="1" dirty="0">
                <a:solidFill>
                  <a:srgbClr val="19BBD5"/>
                </a:solidFill>
                <a:latin typeface="Nixie One"/>
                <a:ea typeface="Nixie One"/>
                <a:cs typeface="Nixie One"/>
                <a:sym typeface="Nixie One"/>
              </a:rPr>
              <a:t>By: Brenna Green, Andrew Kelty, Laura Kring, Ryan Metcalf &amp; Chris Mulligan</a:t>
            </a:r>
          </a:p>
        </p:txBody>
      </p:sp>
      <p:pic>
        <p:nvPicPr>
          <p:cNvPr id="1455" name="Shape 1455"/>
          <p:cNvPicPr preferRelativeResize="0"/>
          <p:nvPr/>
        </p:nvPicPr>
        <p:blipFill>
          <a:blip r:embed="rId4">
            <a:alphaModFix/>
          </a:blip>
          <a:stretch>
            <a:fillRect/>
          </a:stretch>
        </p:blipFill>
        <p:spPr>
          <a:xfrm>
            <a:off x="2122687" y="2319651"/>
            <a:ext cx="4758173" cy="9725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54"/>
                                        </p:tgtEl>
                                        <p:attrNameLst>
                                          <p:attrName>style.visibility</p:attrName>
                                        </p:attrNameLst>
                                      </p:cBhvr>
                                      <p:to>
                                        <p:strVal val="visible"/>
                                      </p:to>
                                    </p:set>
                                    <p:animEffect transition="in" filter="fade">
                                      <p:cBhvr>
                                        <p:cTn id="7" dur="500"/>
                                        <p:tgtEl>
                                          <p:spTgt spid="1454"/>
                                        </p:tgtEl>
                                      </p:cBhvr>
                                    </p:animEffect>
                                  </p:childTnLst>
                                </p:cTn>
                              </p:par>
                              <p:par>
                                <p:cTn id="8" presetID="10" presetClass="entr" presetSubtype="0" fill="hold" nodeType="withEffect">
                                  <p:stCondLst>
                                    <p:cond delay="0"/>
                                  </p:stCondLst>
                                  <p:childTnLst>
                                    <p:set>
                                      <p:cBhvr>
                                        <p:cTn id="9" dur="1" fill="hold">
                                          <p:stCondLst>
                                            <p:cond delay="0"/>
                                          </p:stCondLst>
                                        </p:cTn>
                                        <p:tgtEl>
                                          <p:spTgt spid="1455"/>
                                        </p:tgtEl>
                                        <p:attrNameLst>
                                          <p:attrName>style.visibility</p:attrName>
                                        </p:attrNameLst>
                                      </p:cBhvr>
                                      <p:to>
                                        <p:strVal val="visible"/>
                                      </p:to>
                                    </p:set>
                                    <p:animEffect transition="in" filter="fade">
                                      <p:cBhvr>
                                        <p:cTn id="10" dur="500"/>
                                        <p:tgtEl>
                                          <p:spTgt spid="14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pic>
        <p:nvPicPr>
          <p:cNvPr id="1512" name="Shape 1512"/>
          <p:cNvPicPr preferRelativeResize="0"/>
          <p:nvPr/>
        </p:nvPicPr>
        <p:blipFill>
          <a:blip r:embed="rId3">
            <a:alphaModFix/>
          </a:blip>
          <a:stretch>
            <a:fillRect/>
          </a:stretch>
        </p:blipFill>
        <p:spPr>
          <a:xfrm>
            <a:off x="0" y="0"/>
            <a:ext cx="9144000" cy="5143499"/>
          </a:xfrm>
          <a:prstGeom prst="rect">
            <a:avLst/>
          </a:prstGeom>
          <a:noFill/>
          <a:ln>
            <a:noFill/>
          </a:ln>
        </p:spPr>
      </p:pic>
      <p:sp>
        <p:nvSpPr>
          <p:cNvPr id="1513" name="Shape 1513"/>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3. The Global Marketing </a:t>
            </a:r>
          </a:p>
          <a:p>
            <a:pPr lvl="0" algn="ctr" rtl="0">
              <a:spcBef>
                <a:spcPts val="0"/>
              </a:spcBef>
              <a:buNone/>
            </a:pPr>
            <a:r>
              <a:rPr lang="en" sz="3000" b="1">
                <a:solidFill>
                  <a:srgbClr val="FFFFFF"/>
                </a:solidFill>
                <a:latin typeface="Nixie One"/>
                <a:ea typeface="Nixie One"/>
                <a:cs typeface="Nixie One"/>
                <a:sym typeface="Nixie One"/>
              </a:rPr>
              <a:t>Environment</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13"/>
                                        </p:tgtEl>
                                        <p:attrNameLst>
                                          <p:attrName>style.visibility</p:attrName>
                                        </p:attrNameLst>
                                      </p:cBhvr>
                                      <p:to>
                                        <p:strVal val="visible"/>
                                      </p:to>
                                    </p:set>
                                    <p:animEffect transition="in" filter="fade">
                                      <p:cBhvr>
                                        <p:cTn id="7" dur="500"/>
                                        <p:tgtEl>
                                          <p:spTgt spid="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7"/>
        <p:cNvGrpSpPr/>
        <p:nvPr/>
      </p:nvGrpSpPr>
      <p:grpSpPr>
        <a:xfrm>
          <a:off x="0" y="0"/>
          <a:ext cx="0" cy="0"/>
          <a:chOff x="0" y="0"/>
          <a:chExt cx="0" cy="0"/>
        </a:xfrm>
      </p:grpSpPr>
      <p:sp>
        <p:nvSpPr>
          <p:cNvPr id="1518" name="Shape 1518"/>
          <p:cNvSpPr txBox="1">
            <a:spLocks noGrp="1"/>
          </p:cNvSpPr>
          <p:nvPr>
            <p:ph type="title"/>
          </p:nvPr>
        </p:nvSpPr>
        <p:spPr>
          <a:xfrm>
            <a:off x="1732700" y="696600"/>
            <a:ext cx="7752000" cy="645300"/>
          </a:xfrm>
          <a:prstGeom prst="rect">
            <a:avLst/>
          </a:prstGeom>
        </p:spPr>
        <p:txBody>
          <a:bodyPr lIns="91425" tIns="91425" rIns="91425" bIns="91425" anchor="b" anchorCtr="0">
            <a:noAutofit/>
          </a:bodyPr>
          <a:lstStyle/>
          <a:p>
            <a:pPr lvl="0" rtl="0">
              <a:spcBef>
                <a:spcPts val="0"/>
              </a:spcBef>
              <a:buNone/>
            </a:pPr>
            <a:r>
              <a:rPr lang="en"/>
              <a:t>Internet Marketing Benefits</a:t>
            </a:r>
          </a:p>
        </p:txBody>
      </p:sp>
      <p:sp>
        <p:nvSpPr>
          <p:cNvPr id="1519" name="Shape 1519"/>
          <p:cNvSpPr txBox="1">
            <a:spLocks noGrp="1"/>
          </p:cNvSpPr>
          <p:nvPr>
            <p:ph type="body" idx="2"/>
          </p:nvPr>
        </p:nvSpPr>
        <p:spPr>
          <a:xfrm>
            <a:off x="5061200" y="1516800"/>
            <a:ext cx="3620700" cy="1191000"/>
          </a:xfrm>
          <a:prstGeom prst="rect">
            <a:avLst/>
          </a:prstGeom>
        </p:spPr>
        <p:txBody>
          <a:bodyPr lIns="91425" tIns="91425" rIns="91425" bIns="91425" anchor="t" anchorCtr="0">
            <a:noAutofit/>
          </a:bodyPr>
          <a:lstStyle/>
          <a:p>
            <a:pPr lvl="0" rtl="0">
              <a:spcBef>
                <a:spcPts val="0"/>
              </a:spcBef>
              <a:buNone/>
            </a:pPr>
            <a:r>
              <a:rPr lang="en" sz="1300" b="1">
                <a:solidFill>
                  <a:schemeClr val="accent1"/>
                </a:solidFill>
              </a:rPr>
              <a:t>Increased Loyalty Through Customization</a:t>
            </a:r>
          </a:p>
          <a:p>
            <a:pPr marL="457200" lvl="0" indent="-311150" rtl="0">
              <a:spcBef>
                <a:spcPts val="0"/>
              </a:spcBef>
              <a:spcAft>
                <a:spcPts val="1000"/>
              </a:spcAft>
              <a:buSzPct val="100000"/>
            </a:pPr>
            <a:r>
              <a:rPr lang="en" sz="1300"/>
              <a:t>Season ticket holders can pick their seats to ensure the same experience at every show</a:t>
            </a:r>
          </a:p>
          <a:p>
            <a:pPr marL="457200" lvl="0" indent="-311150" rtl="0">
              <a:spcBef>
                <a:spcPts val="0"/>
              </a:spcBef>
              <a:spcAft>
                <a:spcPts val="1000"/>
              </a:spcAft>
              <a:buSzPct val="100000"/>
            </a:pPr>
            <a:r>
              <a:rPr lang="en" sz="1300"/>
              <a:t>Customer service to customize their experience</a:t>
            </a:r>
          </a:p>
        </p:txBody>
      </p:sp>
      <p:sp>
        <p:nvSpPr>
          <p:cNvPr id="1520" name="Shape 1520"/>
          <p:cNvSpPr txBox="1">
            <a:spLocks noGrp="1"/>
          </p:cNvSpPr>
          <p:nvPr>
            <p:ph type="body" idx="1"/>
          </p:nvPr>
        </p:nvSpPr>
        <p:spPr>
          <a:xfrm>
            <a:off x="1018425" y="1516800"/>
            <a:ext cx="3778500" cy="1191000"/>
          </a:xfrm>
          <a:prstGeom prst="rect">
            <a:avLst/>
          </a:prstGeom>
        </p:spPr>
        <p:txBody>
          <a:bodyPr lIns="91425" tIns="91425" rIns="91425" bIns="91425" anchor="t" anchorCtr="0">
            <a:noAutofit/>
          </a:bodyPr>
          <a:lstStyle/>
          <a:p>
            <a:pPr lvl="0" rtl="0">
              <a:spcBef>
                <a:spcPts val="0"/>
              </a:spcBef>
              <a:buNone/>
            </a:pPr>
            <a:r>
              <a:rPr lang="en" sz="1300" b="1">
                <a:solidFill>
                  <a:schemeClr val="accent1"/>
                </a:solidFill>
              </a:rPr>
              <a:t>Access to More Customers</a:t>
            </a:r>
          </a:p>
          <a:p>
            <a:pPr marL="457200" lvl="0" indent="-311150" rtl="0">
              <a:spcBef>
                <a:spcPts val="0"/>
              </a:spcBef>
              <a:buSzPct val="100000"/>
            </a:pPr>
            <a:r>
              <a:rPr lang="en" sz="1300"/>
              <a:t>Customers can sell tickets 24/7 through the Wharton Center website, increasing sales and attendance</a:t>
            </a:r>
          </a:p>
          <a:p>
            <a:pPr marL="457200" lvl="0" indent="-311150" rtl="0">
              <a:spcBef>
                <a:spcPts val="1000"/>
              </a:spcBef>
              <a:buSzPct val="100000"/>
            </a:pPr>
            <a:r>
              <a:rPr lang="en" sz="1300"/>
              <a:t>Use search engine ads so when customers search for shows, Wharton Center shows up</a:t>
            </a:r>
          </a:p>
        </p:txBody>
      </p:sp>
      <p:sp>
        <p:nvSpPr>
          <p:cNvPr id="1521" name="Shape 1521"/>
          <p:cNvSpPr txBox="1">
            <a:spLocks noGrp="1"/>
          </p:cNvSpPr>
          <p:nvPr>
            <p:ph type="body" idx="2"/>
          </p:nvPr>
        </p:nvSpPr>
        <p:spPr>
          <a:xfrm>
            <a:off x="5061200" y="3520625"/>
            <a:ext cx="3683999" cy="1191000"/>
          </a:xfrm>
          <a:prstGeom prst="rect">
            <a:avLst/>
          </a:prstGeom>
        </p:spPr>
        <p:txBody>
          <a:bodyPr lIns="91425" tIns="91425" rIns="91425" bIns="91425" anchor="t" anchorCtr="0">
            <a:noAutofit/>
          </a:bodyPr>
          <a:lstStyle/>
          <a:p>
            <a:pPr lvl="0" rtl="0">
              <a:spcBef>
                <a:spcPts val="0"/>
              </a:spcBef>
              <a:buNone/>
            </a:pPr>
            <a:r>
              <a:rPr lang="en" sz="1300" b="1">
                <a:solidFill>
                  <a:schemeClr val="accent1"/>
                </a:solidFill>
              </a:rPr>
              <a:t>Two-Way Communication</a:t>
            </a:r>
          </a:p>
          <a:p>
            <a:pPr marL="457200" lvl="0" indent="-311150" rtl="0">
              <a:spcBef>
                <a:spcPts val="0"/>
              </a:spcBef>
              <a:spcAft>
                <a:spcPts val="1000"/>
              </a:spcAft>
              <a:buSzPct val="100000"/>
            </a:pPr>
            <a:r>
              <a:rPr lang="en" sz="1300"/>
              <a:t>Customer service available 24/7 by chat and phone</a:t>
            </a:r>
          </a:p>
          <a:p>
            <a:pPr marL="457200" lvl="0" indent="-311150" rtl="0">
              <a:spcBef>
                <a:spcPts val="0"/>
              </a:spcBef>
              <a:spcAft>
                <a:spcPts val="1000"/>
              </a:spcAft>
              <a:buSzPct val="100000"/>
            </a:pPr>
            <a:r>
              <a:rPr lang="en" sz="1300"/>
              <a:t>Interaction through social media</a:t>
            </a:r>
          </a:p>
        </p:txBody>
      </p:sp>
      <p:sp>
        <p:nvSpPr>
          <p:cNvPr id="1522" name="Shape 1522"/>
          <p:cNvSpPr txBox="1">
            <a:spLocks noGrp="1"/>
          </p:cNvSpPr>
          <p:nvPr>
            <p:ph type="body" idx="1"/>
          </p:nvPr>
        </p:nvSpPr>
        <p:spPr>
          <a:xfrm>
            <a:off x="1018425" y="3520625"/>
            <a:ext cx="3778500" cy="1191000"/>
          </a:xfrm>
          <a:prstGeom prst="rect">
            <a:avLst/>
          </a:prstGeom>
        </p:spPr>
        <p:txBody>
          <a:bodyPr lIns="91425" tIns="91425" rIns="91425" bIns="91425" anchor="t" anchorCtr="0">
            <a:noAutofit/>
          </a:bodyPr>
          <a:lstStyle/>
          <a:p>
            <a:pPr lvl="0" rtl="0">
              <a:spcBef>
                <a:spcPts val="0"/>
              </a:spcBef>
              <a:buNone/>
            </a:pPr>
            <a:r>
              <a:rPr lang="en" sz="1300" b="1">
                <a:solidFill>
                  <a:schemeClr val="accent1"/>
                </a:solidFill>
              </a:rPr>
              <a:t>Reduced Supply-Chain Costs</a:t>
            </a:r>
          </a:p>
          <a:p>
            <a:pPr marL="457200" lvl="0" indent="-311150" rtl="0">
              <a:spcBef>
                <a:spcPts val="0"/>
              </a:spcBef>
              <a:spcAft>
                <a:spcPts val="1000"/>
              </a:spcAft>
              <a:buSzPct val="100000"/>
            </a:pPr>
            <a:r>
              <a:rPr lang="en" sz="1300"/>
              <a:t>Online marketing to to save on prints</a:t>
            </a:r>
          </a:p>
          <a:p>
            <a:pPr marL="457200" lvl="0" indent="-311150" rtl="0">
              <a:spcBef>
                <a:spcPts val="0"/>
              </a:spcBef>
              <a:spcAft>
                <a:spcPts val="1000"/>
              </a:spcAft>
              <a:buSzPct val="100000"/>
            </a:pPr>
            <a:r>
              <a:rPr lang="en" sz="1300"/>
              <a:t>Email tickets to customers to save on print and postage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6"/>
        <p:cNvGrpSpPr/>
        <p:nvPr/>
      </p:nvGrpSpPr>
      <p:grpSpPr>
        <a:xfrm>
          <a:off x="0" y="0"/>
          <a:ext cx="0" cy="0"/>
          <a:chOff x="0" y="0"/>
          <a:chExt cx="0" cy="0"/>
        </a:xfrm>
      </p:grpSpPr>
      <p:pic>
        <p:nvPicPr>
          <p:cNvPr id="1527" name="Shape 1527"/>
          <p:cNvPicPr preferRelativeResize="0"/>
          <p:nvPr/>
        </p:nvPicPr>
        <p:blipFill>
          <a:blip r:embed="rId3">
            <a:alphaModFix/>
          </a:blip>
          <a:stretch>
            <a:fillRect/>
          </a:stretch>
        </p:blipFill>
        <p:spPr>
          <a:xfrm>
            <a:off x="0" y="0"/>
            <a:ext cx="9144000" cy="5143499"/>
          </a:xfrm>
          <a:prstGeom prst="rect">
            <a:avLst/>
          </a:prstGeom>
          <a:noFill/>
          <a:ln>
            <a:noFill/>
          </a:ln>
        </p:spPr>
      </p:pic>
      <p:sp>
        <p:nvSpPr>
          <p:cNvPr id="1528" name="Shape 1528"/>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4. Marketing Information</a:t>
            </a:r>
          </a:p>
          <a:p>
            <a:pPr lvl="0" algn="ctr" rtl="0">
              <a:spcBef>
                <a:spcPts val="0"/>
              </a:spcBef>
              <a:buNone/>
            </a:pPr>
            <a:r>
              <a:rPr lang="en" sz="3000" b="1">
                <a:solidFill>
                  <a:srgbClr val="FFFFFF"/>
                </a:solidFill>
                <a:latin typeface="Nixie One"/>
                <a:ea typeface="Nixie One"/>
                <a:cs typeface="Nixie One"/>
                <a:sym typeface="Nixie One"/>
              </a:rPr>
              <a:t>&amp; Research</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8"/>
                                        </p:tgtEl>
                                        <p:attrNameLst>
                                          <p:attrName>style.visibility</p:attrName>
                                        </p:attrNameLst>
                                      </p:cBhvr>
                                      <p:to>
                                        <p:strVal val="visible"/>
                                      </p:to>
                                    </p:set>
                                    <p:animEffect transition="in" filter="fade">
                                      <p:cBhvr>
                                        <p:cTn id="7" dur="500"/>
                                        <p:tgtEl>
                                          <p:spTgt spid="1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3" name="Shape 1533"/>
          <p:cNvSpPr txBox="1">
            <a:spLocks noGrp="1"/>
          </p:cNvSpPr>
          <p:nvPr>
            <p:ph type="title"/>
          </p:nvPr>
        </p:nvSpPr>
        <p:spPr>
          <a:xfrm>
            <a:off x="1732700" y="821200"/>
            <a:ext cx="4944300" cy="645300"/>
          </a:xfrm>
          <a:prstGeom prst="rect">
            <a:avLst/>
          </a:prstGeom>
        </p:spPr>
        <p:txBody>
          <a:bodyPr lIns="91425" tIns="91425" rIns="91425" bIns="91425" anchor="t" anchorCtr="0">
            <a:noAutofit/>
          </a:bodyPr>
          <a:lstStyle/>
          <a:p>
            <a:pPr lvl="0" rtl="0">
              <a:spcBef>
                <a:spcPts val="0"/>
              </a:spcBef>
              <a:buNone/>
            </a:pPr>
            <a:r>
              <a:rPr lang="en"/>
              <a:t>The Marketing Research Process</a:t>
            </a:r>
          </a:p>
        </p:txBody>
      </p:sp>
      <p:sp>
        <p:nvSpPr>
          <p:cNvPr id="1534" name="Shape 1534"/>
          <p:cNvSpPr/>
          <p:nvPr/>
        </p:nvSpPr>
        <p:spPr>
          <a:xfrm>
            <a:off x="217175" y="2354150"/>
            <a:ext cx="2426700" cy="2506500"/>
          </a:xfrm>
          <a:prstGeom prst="homePlate">
            <a:avLst>
              <a:gd name="adj" fmla="val 30129"/>
            </a:avLst>
          </a:prstGeom>
          <a:noFill/>
          <a:ln w="114300" cap="flat" cmpd="sng">
            <a:solidFill>
              <a:srgbClr val="00E1C6"/>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a:solidFill>
                  <a:srgbClr val="00E1C6"/>
                </a:solidFill>
                <a:latin typeface="Muli"/>
                <a:ea typeface="Muli"/>
                <a:cs typeface="Muli"/>
                <a:sym typeface="Muli"/>
              </a:rPr>
              <a:t>Problem Definition</a:t>
            </a:r>
          </a:p>
        </p:txBody>
      </p:sp>
      <p:sp>
        <p:nvSpPr>
          <p:cNvPr id="1535" name="Shape 1535"/>
          <p:cNvSpPr/>
          <p:nvPr/>
        </p:nvSpPr>
        <p:spPr>
          <a:xfrm>
            <a:off x="2149200" y="2328350"/>
            <a:ext cx="2737200" cy="2558100"/>
          </a:xfrm>
          <a:prstGeom prst="chevron">
            <a:avLst>
              <a:gd name="adj" fmla="val 29853"/>
            </a:avLst>
          </a:prstGeom>
          <a:noFill/>
          <a:ln w="114300" cap="flat" cmpd="sng">
            <a:solidFill>
              <a:srgbClr val="19BBD5"/>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a:solidFill>
                  <a:srgbClr val="19BBD5"/>
                </a:solidFill>
                <a:latin typeface="Muli"/>
                <a:ea typeface="Muli"/>
                <a:cs typeface="Muli"/>
                <a:sym typeface="Muli"/>
              </a:rPr>
              <a:t>Exploratory</a:t>
            </a:r>
          </a:p>
          <a:p>
            <a:pPr lvl="0" algn="ctr" rtl="0">
              <a:spcBef>
                <a:spcPts val="0"/>
              </a:spcBef>
              <a:buNone/>
            </a:pPr>
            <a:r>
              <a:rPr lang="en">
                <a:solidFill>
                  <a:srgbClr val="19BBD5"/>
                </a:solidFill>
                <a:latin typeface="Muli"/>
                <a:ea typeface="Muli"/>
                <a:cs typeface="Muli"/>
                <a:sym typeface="Muli"/>
              </a:rPr>
              <a:t>Research</a:t>
            </a:r>
          </a:p>
          <a:p>
            <a:pPr lvl="0" algn="ctr" rtl="0">
              <a:spcBef>
                <a:spcPts val="0"/>
              </a:spcBef>
              <a:buNone/>
            </a:pPr>
            <a:r>
              <a:rPr lang="en">
                <a:solidFill>
                  <a:srgbClr val="19BBD5"/>
                </a:solidFill>
                <a:latin typeface="Muli"/>
                <a:ea typeface="Muli"/>
                <a:cs typeface="Muli"/>
                <a:sym typeface="Muli"/>
              </a:rPr>
              <a:t>Design</a:t>
            </a:r>
          </a:p>
        </p:txBody>
      </p:sp>
      <p:sp>
        <p:nvSpPr>
          <p:cNvPr id="1536" name="Shape 1536"/>
          <p:cNvSpPr/>
          <p:nvPr/>
        </p:nvSpPr>
        <p:spPr>
          <a:xfrm>
            <a:off x="4433700" y="2328350"/>
            <a:ext cx="2798100" cy="2558100"/>
          </a:xfrm>
          <a:prstGeom prst="chevron">
            <a:avLst>
              <a:gd name="adj" fmla="val 29853"/>
            </a:avLst>
          </a:prstGeom>
          <a:noFill/>
          <a:ln w="114300" cap="flat" cmpd="sng">
            <a:solidFill>
              <a:srgbClr val="3292E1"/>
            </a:solidFill>
            <a:prstDash val="solid"/>
            <a:miter/>
            <a:headEnd type="none" w="med" len="med"/>
            <a:tailEnd type="none" w="med" len="med"/>
          </a:ln>
        </p:spPr>
        <p:txBody>
          <a:bodyPr lIns="91425" tIns="91425" rIns="91425" bIns="91425" anchor="ctr" anchorCtr="0">
            <a:noAutofit/>
          </a:bodyPr>
          <a:lstStyle/>
          <a:p>
            <a:pPr lvl="0" algn="ctr" rtl="0">
              <a:spcBef>
                <a:spcPts val="0"/>
              </a:spcBef>
              <a:buNone/>
            </a:pPr>
            <a:r>
              <a:rPr lang="en">
                <a:solidFill>
                  <a:srgbClr val="3292E1"/>
                </a:solidFill>
                <a:latin typeface="Muli"/>
                <a:ea typeface="Muli"/>
                <a:cs typeface="Muli"/>
                <a:sym typeface="Muli"/>
              </a:rPr>
              <a:t>Quantitative</a:t>
            </a:r>
          </a:p>
          <a:p>
            <a:pPr lvl="0" algn="ctr" rtl="0">
              <a:spcBef>
                <a:spcPts val="0"/>
              </a:spcBef>
              <a:buNone/>
            </a:pPr>
            <a:r>
              <a:rPr lang="en">
                <a:solidFill>
                  <a:srgbClr val="3292E1"/>
                </a:solidFill>
                <a:latin typeface="Muli"/>
                <a:ea typeface="Muli"/>
                <a:cs typeface="Muli"/>
                <a:sym typeface="Muli"/>
              </a:rPr>
              <a:t>Research</a:t>
            </a:r>
          </a:p>
          <a:p>
            <a:pPr lvl="0" algn="ctr" rtl="0">
              <a:spcBef>
                <a:spcPts val="0"/>
              </a:spcBef>
              <a:buNone/>
            </a:pPr>
            <a:r>
              <a:rPr lang="en">
                <a:solidFill>
                  <a:srgbClr val="3292E1"/>
                </a:solidFill>
                <a:latin typeface="Muli"/>
                <a:ea typeface="Muli"/>
                <a:cs typeface="Muli"/>
                <a:sym typeface="Muli"/>
              </a:rPr>
              <a:t>Design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40"/>
        <p:cNvGrpSpPr/>
        <p:nvPr/>
      </p:nvGrpSpPr>
      <p:grpSpPr>
        <a:xfrm>
          <a:off x="0" y="0"/>
          <a:ext cx="0" cy="0"/>
          <a:chOff x="0" y="0"/>
          <a:chExt cx="0" cy="0"/>
        </a:xfrm>
      </p:grpSpPr>
      <p:sp>
        <p:nvSpPr>
          <p:cNvPr id="1541" name="Shape 1541"/>
          <p:cNvSpPr txBox="1">
            <a:spLocks noGrp="1"/>
          </p:cNvSpPr>
          <p:nvPr>
            <p:ph type="body" idx="1"/>
          </p:nvPr>
        </p:nvSpPr>
        <p:spPr>
          <a:xfrm>
            <a:off x="702675" y="1808175"/>
            <a:ext cx="3166800" cy="2663700"/>
          </a:xfrm>
          <a:prstGeom prst="rect">
            <a:avLst/>
          </a:prstGeom>
        </p:spPr>
        <p:txBody>
          <a:bodyPr lIns="91425" tIns="91425" rIns="91425" bIns="91425" anchor="t" anchorCtr="0">
            <a:noAutofit/>
          </a:bodyPr>
          <a:lstStyle/>
          <a:p>
            <a:pPr lvl="0">
              <a:spcBef>
                <a:spcPts val="0"/>
              </a:spcBef>
              <a:buNone/>
            </a:pPr>
            <a:r>
              <a:rPr lang="en" b="1"/>
              <a:t>Step 1: Marketing Research Area</a:t>
            </a:r>
          </a:p>
          <a:p>
            <a:pPr lvl="0" rtl="0">
              <a:spcBef>
                <a:spcPts val="0"/>
              </a:spcBef>
              <a:buNone/>
            </a:pPr>
            <a:r>
              <a:rPr lang="en">
                <a:solidFill>
                  <a:schemeClr val="accent4"/>
                </a:solidFill>
              </a:rPr>
              <a:t>What prohibits a student from attending a show at Wharton Center?</a:t>
            </a:r>
          </a:p>
          <a:p>
            <a:pPr lvl="0" rtl="0">
              <a:spcBef>
                <a:spcPts val="0"/>
              </a:spcBef>
              <a:buNone/>
            </a:pPr>
            <a:endParaRPr/>
          </a:p>
          <a:p>
            <a:pPr lvl="0">
              <a:spcBef>
                <a:spcPts val="0"/>
              </a:spcBef>
              <a:buNone/>
            </a:pPr>
            <a:r>
              <a:rPr lang="en" b="1"/>
              <a:t>Step 2: Problem Definition </a:t>
            </a:r>
          </a:p>
          <a:p>
            <a:pPr lvl="0" rtl="0">
              <a:spcBef>
                <a:spcPts val="0"/>
              </a:spcBef>
              <a:buNone/>
            </a:pPr>
            <a:r>
              <a:rPr lang="en">
                <a:solidFill>
                  <a:schemeClr val="accent4"/>
                </a:solidFill>
              </a:rPr>
              <a:t>Currently at Wharton Center’s performances, students comprise a disproportionate amount of the audiences considering the campus population. </a:t>
            </a:r>
          </a:p>
          <a:p>
            <a:pPr lvl="0" rtl="0">
              <a:spcBef>
                <a:spcPts val="0"/>
              </a:spcBef>
              <a:buNone/>
            </a:pPr>
            <a:endParaRPr/>
          </a:p>
          <a:p>
            <a:pPr lvl="0" rtl="0">
              <a:spcBef>
                <a:spcPts val="0"/>
              </a:spcBef>
              <a:buNone/>
            </a:pPr>
            <a:endParaRPr/>
          </a:p>
        </p:txBody>
      </p:sp>
      <p:sp>
        <p:nvSpPr>
          <p:cNvPr id="1542" name="Shape 1542"/>
          <p:cNvSpPr txBox="1">
            <a:spLocks noGrp="1"/>
          </p:cNvSpPr>
          <p:nvPr>
            <p:ph type="title"/>
          </p:nvPr>
        </p:nvSpPr>
        <p:spPr>
          <a:xfrm>
            <a:off x="1752950" y="1162875"/>
            <a:ext cx="7278600" cy="645300"/>
          </a:xfrm>
          <a:prstGeom prst="rect">
            <a:avLst/>
          </a:prstGeom>
        </p:spPr>
        <p:txBody>
          <a:bodyPr lIns="91425" tIns="91425" rIns="91425" bIns="91425" anchor="b" anchorCtr="0">
            <a:noAutofit/>
          </a:bodyPr>
          <a:lstStyle/>
          <a:p>
            <a:pPr lvl="0">
              <a:spcBef>
                <a:spcPts val="0"/>
              </a:spcBef>
              <a:buNone/>
            </a:pPr>
            <a:r>
              <a:rPr lang="en" sz="3600"/>
              <a:t>Research Area for </a:t>
            </a:r>
          </a:p>
          <a:p>
            <a:pPr lvl="0" rtl="0">
              <a:spcBef>
                <a:spcPts val="0"/>
              </a:spcBef>
              <a:buNone/>
            </a:pPr>
            <a:r>
              <a:rPr lang="en" sz="3600"/>
              <a:t>Wharton Center</a:t>
            </a:r>
          </a:p>
        </p:txBody>
      </p:sp>
      <p:sp>
        <p:nvSpPr>
          <p:cNvPr id="1543" name="Shape 1543"/>
          <p:cNvSpPr txBox="1"/>
          <p:nvPr/>
        </p:nvSpPr>
        <p:spPr>
          <a:xfrm>
            <a:off x="4150400" y="1808175"/>
            <a:ext cx="3363300" cy="2663700"/>
          </a:xfrm>
          <a:prstGeom prst="rect">
            <a:avLst/>
          </a:prstGeom>
          <a:noFill/>
          <a:ln>
            <a:noFill/>
          </a:ln>
        </p:spPr>
        <p:txBody>
          <a:bodyPr lIns="91425" tIns="91425" rIns="91425" bIns="91425" anchor="t" anchorCtr="0">
            <a:noAutofit/>
          </a:bodyPr>
          <a:lstStyle/>
          <a:p>
            <a:pPr lvl="0" rtl="0">
              <a:spcBef>
                <a:spcPts val="600"/>
              </a:spcBef>
              <a:buNone/>
            </a:pPr>
            <a:r>
              <a:rPr lang="en" b="1">
                <a:solidFill>
                  <a:srgbClr val="C6DAEC"/>
                </a:solidFill>
                <a:latin typeface="Muli"/>
                <a:ea typeface="Muli"/>
                <a:cs typeface="Muli"/>
                <a:sym typeface="Muli"/>
              </a:rPr>
              <a:t>Step 3: Exploratory Research Design</a:t>
            </a:r>
          </a:p>
          <a:p>
            <a:pPr lvl="0" rtl="0">
              <a:spcBef>
                <a:spcPts val="600"/>
              </a:spcBef>
              <a:buClr>
                <a:schemeClr val="dk1"/>
              </a:buClr>
              <a:buFont typeface="Arial"/>
              <a:buNone/>
            </a:pPr>
            <a:r>
              <a:rPr lang="en">
                <a:solidFill>
                  <a:schemeClr val="accent4"/>
                </a:solidFill>
                <a:latin typeface="Muli"/>
                <a:ea typeface="Muli"/>
                <a:cs typeface="Muli"/>
                <a:sym typeface="Muli"/>
              </a:rPr>
              <a:t>Focus groups and one-on-one interviews with students to gain insight on what prevents students from attending.</a:t>
            </a:r>
          </a:p>
          <a:p>
            <a:pPr lvl="0" rtl="0">
              <a:spcBef>
                <a:spcPts val="600"/>
              </a:spcBef>
              <a:buClr>
                <a:schemeClr val="dk1"/>
              </a:buClr>
              <a:buFont typeface="Arial"/>
              <a:buNone/>
            </a:pPr>
            <a:endParaRPr>
              <a:solidFill>
                <a:srgbClr val="C6DAEC"/>
              </a:solidFill>
              <a:latin typeface="Muli"/>
              <a:ea typeface="Muli"/>
              <a:cs typeface="Muli"/>
              <a:sym typeface="Muli"/>
            </a:endParaRPr>
          </a:p>
          <a:p>
            <a:pPr lvl="0" rtl="0">
              <a:spcBef>
                <a:spcPts val="600"/>
              </a:spcBef>
              <a:buNone/>
            </a:pPr>
            <a:r>
              <a:rPr lang="en" b="1">
                <a:solidFill>
                  <a:srgbClr val="C6DAEC"/>
                </a:solidFill>
                <a:latin typeface="Muli"/>
                <a:ea typeface="Muli"/>
                <a:cs typeface="Muli"/>
                <a:sym typeface="Muli"/>
              </a:rPr>
              <a:t>Step 4: Quantitative Research Design</a:t>
            </a:r>
          </a:p>
          <a:p>
            <a:pPr lvl="0" rtl="0">
              <a:spcBef>
                <a:spcPts val="600"/>
              </a:spcBef>
              <a:buClr>
                <a:schemeClr val="dk1"/>
              </a:buClr>
              <a:buFont typeface="Arial"/>
              <a:buNone/>
            </a:pPr>
            <a:r>
              <a:rPr lang="en">
                <a:solidFill>
                  <a:schemeClr val="accent4"/>
                </a:solidFill>
                <a:latin typeface="Muli"/>
                <a:ea typeface="Muli"/>
                <a:cs typeface="Muli"/>
                <a:sym typeface="Muli"/>
              </a:rPr>
              <a:t>Wharton Center could conduct online and in-person surveys to gain feedback on why students do not attend shows.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7"/>
        <p:cNvGrpSpPr/>
        <p:nvPr/>
      </p:nvGrpSpPr>
      <p:grpSpPr>
        <a:xfrm>
          <a:off x="0" y="0"/>
          <a:ext cx="0" cy="0"/>
          <a:chOff x="0" y="0"/>
          <a:chExt cx="0" cy="0"/>
        </a:xfrm>
      </p:grpSpPr>
      <p:sp>
        <p:nvSpPr>
          <p:cNvPr id="1548" name="Shape 1548"/>
          <p:cNvSpPr txBox="1">
            <a:spLocks noGrp="1"/>
          </p:cNvSpPr>
          <p:nvPr>
            <p:ph type="title"/>
          </p:nvPr>
        </p:nvSpPr>
        <p:spPr>
          <a:xfrm>
            <a:off x="1784125" y="706900"/>
            <a:ext cx="7176000" cy="645300"/>
          </a:xfrm>
          <a:prstGeom prst="rect">
            <a:avLst/>
          </a:prstGeom>
        </p:spPr>
        <p:txBody>
          <a:bodyPr lIns="91425" tIns="91425" rIns="91425" bIns="91425" anchor="b" anchorCtr="0">
            <a:noAutofit/>
          </a:bodyPr>
          <a:lstStyle/>
          <a:p>
            <a:pPr lvl="0" rtl="0">
              <a:spcBef>
                <a:spcPts val="0"/>
              </a:spcBef>
              <a:buNone/>
            </a:pPr>
            <a:r>
              <a:rPr lang="en" sz="3000"/>
              <a:t>Marketing Information &amp; Research</a:t>
            </a:r>
          </a:p>
        </p:txBody>
      </p:sp>
      <p:sp>
        <p:nvSpPr>
          <p:cNvPr id="1549" name="Shape 1549"/>
          <p:cNvSpPr txBox="1">
            <a:spLocks noGrp="1"/>
          </p:cNvSpPr>
          <p:nvPr>
            <p:ph type="body" idx="1"/>
          </p:nvPr>
        </p:nvSpPr>
        <p:spPr>
          <a:xfrm>
            <a:off x="1400050" y="1249175"/>
            <a:ext cx="5675100" cy="3433500"/>
          </a:xfrm>
          <a:prstGeom prst="rect">
            <a:avLst/>
          </a:prstGeom>
        </p:spPr>
        <p:txBody>
          <a:bodyPr lIns="91425" tIns="91425" rIns="91425" bIns="91425" anchor="t" anchorCtr="0">
            <a:noAutofit/>
          </a:bodyPr>
          <a:lstStyle/>
          <a:p>
            <a:pPr marL="457200" lvl="0" indent="-228600" rtl="0">
              <a:lnSpc>
                <a:spcPct val="115000"/>
              </a:lnSpc>
              <a:spcBef>
                <a:spcPts val="0"/>
              </a:spcBef>
            </a:pPr>
            <a:r>
              <a:rPr lang="en" dirty="0"/>
              <a:t>What influences students to come to the Wharton Center?</a:t>
            </a:r>
          </a:p>
          <a:p>
            <a:pPr marL="914400" lvl="1" indent="-228600" rtl="0">
              <a:lnSpc>
                <a:spcPct val="115000"/>
              </a:lnSpc>
              <a:spcBef>
                <a:spcPts val="0"/>
              </a:spcBef>
            </a:pPr>
            <a:r>
              <a:rPr lang="en" dirty="0"/>
              <a:t>Ticket Prices</a:t>
            </a:r>
          </a:p>
          <a:p>
            <a:pPr marL="914400" lvl="1" indent="-228600" rtl="0">
              <a:lnSpc>
                <a:spcPct val="115000"/>
              </a:lnSpc>
              <a:spcBef>
                <a:spcPts val="0"/>
              </a:spcBef>
            </a:pPr>
            <a:r>
              <a:rPr lang="en" dirty="0"/>
              <a:t>Show Times</a:t>
            </a:r>
          </a:p>
          <a:p>
            <a:pPr marL="914400" lvl="1" indent="-228600" rtl="0">
              <a:lnSpc>
                <a:spcPct val="115000"/>
              </a:lnSpc>
              <a:spcBef>
                <a:spcPts val="0"/>
              </a:spcBef>
            </a:pPr>
            <a:r>
              <a:rPr lang="en" dirty="0"/>
              <a:t>Show </a:t>
            </a:r>
            <a:r>
              <a:rPr lang="en" dirty="0" smtClean="0"/>
              <a:t>Genre</a:t>
            </a:r>
          </a:p>
          <a:p>
            <a:pPr marL="685800" lvl="1" rtl="0">
              <a:lnSpc>
                <a:spcPct val="115000"/>
              </a:lnSpc>
              <a:spcBef>
                <a:spcPts val="0"/>
              </a:spcBef>
              <a:buNone/>
            </a:pPr>
            <a:endParaRPr lang="en" sz="400" dirty="0"/>
          </a:p>
          <a:p>
            <a:pPr marL="457200" lvl="0" indent="-228600" rtl="0">
              <a:lnSpc>
                <a:spcPct val="115000"/>
              </a:lnSpc>
              <a:spcBef>
                <a:spcPts val="0"/>
              </a:spcBef>
            </a:pPr>
            <a:r>
              <a:rPr lang="en" dirty="0"/>
              <a:t> What prohibits a student from attending a show?</a:t>
            </a:r>
          </a:p>
          <a:p>
            <a:pPr marL="914400" lvl="1" indent="-228600" rtl="0">
              <a:lnSpc>
                <a:spcPct val="115000"/>
              </a:lnSpc>
              <a:spcBef>
                <a:spcPts val="0"/>
              </a:spcBef>
            </a:pPr>
            <a:r>
              <a:rPr lang="en" dirty="0"/>
              <a:t>Amount of Free Time</a:t>
            </a:r>
          </a:p>
          <a:p>
            <a:pPr marL="914400" lvl="1" indent="-228600" rtl="0">
              <a:lnSpc>
                <a:spcPct val="115000"/>
              </a:lnSpc>
              <a:spcBef>
                <a:spcPts val="0"/>
              </a:spcBef>
            </a:pPr>
            <a:r>
              <a:rPr lang="en" dirty="0"/>
              <a:t>Student Income</a:t>
            </a:r>
          </a:p>
          <a:p>
            <a:pPr marL="914400" lvl="1" indent="-228600" rtl="0">
              <a:lnSpc>
                <a:spcPct val="115000"/>
              </a:lnSpc>
              <a:spcBef>
                <a:spcPts val="0"/>
              </a:spcBef>
            </a:pPr>
            <a:r>
              <a:rPr lang="en" dirty="0"/>
              <a:t>Not Interested in Performing Arts</a:t>
            </a:r>
          </a:p>
          <a:p>
            <a:pPr marL="0" lvl="0" indent="0" rtl="0">
              <a:spcBef>
                <a:spcPts val="0"/>
              </a:spcBef>
              <a:buNone/>
            </a:pPr>
            <a:endParaRPr dirty="0"/>
          </a:p>
          <a:p>
            <a:pPr lvl="0" rtl="0">
              <a:spcBef>
                <a:spcPts val="0"/>
              </a:spcBef>
              <a:buNone/>
            </a:pPr>
            <a:endParaRPr dirty="0"/>
          </a:p>
        </p:txBody>
      </p:sp>
      <p:pic>
        <p:nvPicPr>
          <p:cNvPr id="1550" name="Shape 1550" descr="Image result for wharton center shows"/>
          <p:cNvPicPr preferRelativeResize="0"/>
          <p:nvPr/>
        </p:nvPicPr>
        <p:blipFill>
          <a:blip r:embed="rId3">
            <a:alphaModFix/>
          </a:blip>
          <a:stretch>
            <a:fillRect/>
          </a:stretch>
        </p:blipFill>
        <p:spPr>
          <a:xfrm>
            <a:off x="1342975" y="3480775"/>
            <a:ext cx="3172300" cy="1417374"/>
          </a:xfrm>
          <a:prstGeom prst="rect">
            <a:avLst/>
          </a:prstGeom>
          <a:noFill/>
          <a:ln>
            <a:noFill/>
          </a:ln>
        </p:spPr>
      </p:pic>
      <p:pic>
        <p:nvPicPr>
          <p:cNvPr id="1551" name="Shape 1551" descr="Image result for wharton center shows"/>
          <p:cNvPicPr preferRelativeResize="0"/>
          <p:nvPr/>
        </p:nvPicPr>
        <p:blipFill>
          <a:blip r:embed="rId4">
            <a:alphaModFix/>
          </a:blip>
          <a:stretch>
            <a:fillRect/>
          </a:stretch>
        </p:blipFill>
        <p:spPr>
          <a:xfrm>
            <a:off x="5368650" y="3103870"/>
            <a:ext cx="1798524" cy="179427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pic>
        <p:nvPicPr>
          <p:cNvPr id="1556" name="Shape 1556"/>
          <p:cNvPicPr preferRelativeResize="0"/>
          <p:nvPr/>
        </p:nvPicPr>
        <p:blipFill>
          <a:blip r:embed="rId3">
            <a:alphaModFix/>
          </a:blip>
          <a:stretch>
            <a:fillRect/>
          </a:stretch>
        </p:blipFill>
        <p:spPr>
          <a:xfrm>
            <a:off x="0" y="0"/>
            <a:ext cx="9144000" cy="5143499"/>
          </a:xfrm>
          <a:prstGeom prst="rect">
            <a:avLst/>
          </a:prstGeom>
          <a:noFill/>
          <a:ln>
            <a:noFill/>
          </a:ln>
        </p:spPr>
      </p:pic>
      <p:sp>
        <p:nvSpPr>
          <p:cNvPr id="1557" name="Shape 1557"/>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5. Understanding Consumer Behavior</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57"/>
                                        </p:tgtEl>
                                        <p:attrNameLst>
                                          <p:attrName>style.visibility</p:attrName>
                                        </p:attrNameLst>
                                      </p:cBhvr>
                                      <p:to>
                                        <p:strVal val="visible"/>
                                      </p:to>
                                    </p:set>
                                    <p:animEffect transition="in" filter="fade">
                                      <p:cBhvr>
                                        <p:cTn id="7" dur="500"/>
                                        <p:tgtEl>
                                          <p:spTgt spid="15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Shape 1562"/>
          <p:cNvSpPr txBox="1">
            <a:spLocks noGrp="1"/>
          </p:cNvSpPr>
          <p:nvPr>
            <p:ph type="title"/>
          </p:nvPr>
        </p:nvSpPr>
        <p:spPr>
          <a:xfrm>
            <a:off x="1715050" y="643575"/>
            <a:ext cx="7176000" cy="645300"/>
          </a:xfrm>
          <a:prstGeom prst="rect">
            <a:avLst/>
          </a:prstGeom>
        </p:spPr>
        <p:txBody>
          <a:bodyPr lIns="91425" tIns="91425" rIns="91425" bIns="91425" anchor="b" anchorCtr="0">
            <a:noAutofit/>
          </a:bodyPr>
          <a:lstStyle/>
          <a:p>
            <a:pPr lvl="0" rtl="0">
              <a:spcBef>
                <a:spcPts val="0"/>
              </a:spcBef>
              <a:buNone/>
            </a:pPr>
            <a:r>
              <a:rPr lang="en" sz="3000"/>
              <a:t>Understanding Consumer Behavior</a:t>
            </a:r>
          </a:p>
        </p:txBody>
      </p:sp>
      <p:sp>
        <p:nvSpPr>
          <p:cNvPr id="1563" name="Shape 1563"/>
          <p:cNvSpPr txBox="1">
            <a:spLocks noGrp="1"/>
          </p:cNvSpPr>
          <p:nvPr>
            <p:ph type="body" idx="1"/>
          </p:nvPr>
        </p:nvSpPr>
        <p:spPr>
          <a:xfrm>
            <a:off x="1059314" y="1403628"/>
            <a:ext cx="5757900" cy="3433500"/>
          </a:xfrm>
          <a:prstGeom prst="rect">
            <a:avLst/>
          </a:prstGeom>
        </p:spPr>
        <p:txBody>
          <a:bodyPr lIns="91425" tIns="91425" rIns="91425" bIns="91425" anchor="t" anchorCtr="0">
            <a:noAutofit/>
          </a:bodyPr>
          <a:lstStyle/>
          <a:p>
            <a:pPr lvl="0" rtl="0">
              <a:spcBef>
                <a:spcPts val="0"/>
              </a:spcBef>
              <a:buNone/>
            </a:pPr>
            <a:r>
              <a:rPr lang="en" b="1" dirty="0"/>
              <a:t>Psychological Factors that influence consumer decisions</a:t>
            </a:r>
            <a:r>
              <a:rPr lang="en" b="1" dirty="0" smtClean="0"/>
              <a:t>:</a:t>
            </a:r>
          </a:p>
          <a:p>
            <a:pPr lvl="0" rtl="0">
              <a:spcBef>
                <a:spcPts val="0"/>
              </a:spcBef>
              <a:buNone/>
            </a:pPr>
            <a:endParaRPr lang="en" sz="900" b="1" dirty="0"/>
          </a:p>
          <a:p>
            <a:pPr marL="457200" lvl="0" indent="-228600" rtl="0">
              <a:spcBef>
                <a:spcPts val="0"/>
              </a:spcBef>
              <a:buClr>
                <a:schemeClr val="accent4"/>
              </a:buClr>
            </a:pPr>
            <a:r>
              <a:rPr lang="en" b="1" dirty="0">
                <a:solidFill>
                  <a:schemeClr val="accent4"/>
                </a:solidFill>
              </a:rPr>
              <a:t>Attitude </a:t>
            </a:r>
          </a:p>
          <a:p>
            <a:pPr marL="457200" lvl="0" indent="0" rtl="0">
              <a:spcBef>
                <a:spcPts val="0"/>
              </a:spcBef>
              <a:buNone/>
            </a:pPr>
            <a:r>
              <a:rPr lang="en" dirty="0"/>
              <a:t>Attitudes students have for Broadway run the spectrum. Some are fanatical and have a positive attitude and others could care less.</a:t>
            </a:r>
          </a:p>
          <a:p>
            <a:pPr marL="457200" lvl="0" indent="-228600" rtl="0">
              <a:spcBef>
                <a:spcPts val="0"/>
              </a:spcBef>
              <a:buClr>
                <a:schemeClr val="accent4"/>
              </a:buClr>
            </a:pPr>
            <a:r>
              <a:rPr lang="en" b="1" dirty="0">
                <a:solidFill>
                  <a:schemeClr val="accent4"/>
                </a:solidFill>
              </a:rPr>
              <a:t>Perception</a:t>
            </a:r>
          </a:p>
          <a:p>
            <a:pPr marL="457200" lvl="0" indent="0" rtl="0">
              <a:spcBef>
                <a:spcPts val="0"/>
              </a:spcBef>
              <a:buNone/>
            </a:pPr>
            <a:r>
              <a:rPr lang="en" dirty="0"/>
              <a:t>Some students have been involved with theatre their entire lives and perceive theatre as enjoyment. Others do not perceive it as enjoyable because they are unfamiliar or it does not align with their interests.</a:t>
            </a:r>
          </a:p>
          <a:p>
            <a:pPr marL="457200" lvl="0" indent="0" rtl="0">
              <a:spcBef>
                <a:spcPts val="0"/>
              </a:spcBef>
              <a:buNone/>
            </a:pPr>
            <a:endParaRPr sz="600" dirty="0"/>
          </a:p>
          <a:p>
            <a:pPr lvl="0" rtl="0">
              <a:spcBef>
                <a:spcPts val="0"/>
              </a:spcBef>
              <a:buNone/>
            </a:pPr>
            <a:r>
              <a:rPr lang="en" b="1" dirty="0"/>
              <a:t>To positively influence consumer behavior, Wharton Center could: </a:t>
            </a:r>
            <a:endParaRPr lang="en" b="1" dirty="0" smtClean="0"/>
          </a:p>
          <a:p>
            <a:pPr lvl="0" rtl="0">
              <a:spcBef>
                <a:spcPts val="0"/>
              </a:spcBef>
              <a:buNone/>
            </a:pPr>
            <a:endParaRPr lang="en" sz="700" b="1" dirty="0"/>
          </a:p>
          <a:p>
            <a:pPr marL="457200" lvl="0" indent="-228600">
              <a:spcBef>
                <a:spcPts val="0"/>
              </a:spcBef>
            </a:pPr>
            <a:r>
              <a:rPr lang="en" dirty="0"/>
              <a:t>Provides shows for all ages and interests</a:t>
            </a:r>
          </a:p>
          <a:p>
            <a:pPr marL="457200" lvl="0" indent="-228600">
              <a:spcBef>
                <a:spcPts val="0"/>
              </a:spcBef>
            </a:pPr>
            <a:r>
              <a:rPr lang="en" dirty="0"/>
              <a:t>Generate surveys to satisfy customer wants and interests</a:t>
            </a:r>
          </a:p>
          <a:p>
            <a:pPr lvl="0" rtl="0">
              <a:spcBef>
                <a:spcPts val="0"/>
              </a:spcBef>
              <a:buNone/>
            </a:pPr>
            <a:endParaRPr dirty="0"/>
          </a:p>
          <a:p>
            <a:pPr lvl="0" rtl="0">
              <a:spcBef>
                <a:spcPts val="0"/>
              </a:spcBef>
              <a:buNone/>
            </a:pPr>
            <a:endParaRPr dirty="0"/>
          </a:p>
        </p:txBody>
      </p:sp>
      <p:pic>
        <p:nvPicPr>
          <p:cNvPr id="1564" name="Shape 1564"/>
          <p:cNvPicPr preferRelativeResize="0"/>
          <p:nvPr/>
        </p:nvPicPr>
        <p:blipFill>
          <a:blip r:embed="rId3">
            <a:alphaModFix/>
          </a:blip>
          <a:stretch>
            <a:fillRect/>
          </a:stretch>
        </p:blipFill>
        <p:spPr>
          <a:xfrm>
            <a:off x="6702725" y="1561168"/>
            <a:ext cx="2305873" cy="11784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68"/>
        <p:cNvGrpSpPr/>
        <p:nvPr/>
      </p:nvGrpSpPr>
      <p:grpSpPr>
        <a:xfrm>
          <a:off x="0" y="0"/>
          <a:ext cx="0" cy="0"/>
          <a:chOff x="0" y="0"/>
          <a:chExt cx="0" cy="0"/>
        </a:xfrm>
      </p:grpSpPr>
      <p:pic>
        <p:nvPicPr>
          <p:cNvPr id="1569" name="Shape 1569"/>
          <p:cNvPicPr preferRelativeResize="0"/>
          <p:nvPr/>
        </p:nvPicPr>
        <p:blipFill>
          <a:blip r:embed="rId3">
            <a:alphaModFix/>
          </a:blip>
          <a:stretch>
            <a:fillRect/>
          </a:stretch>
        </p:blipFill>
        <p:spPr>
          <a:xfrm>
            <a:off x="0" y="0"/>
            <a:ext cx="9144000" cy="5143499"/>
          </a:xfrm>
          <a:prstGeom prst="rect">
            <a:avLst/>
          </a:prstGeom>
          <a:noFill/>
          <a:ln>
            <a:noFill/>
          </a:ln>
        </p:spPr>
      </p:pic>
      <p:sp>
        <p:nvSpPr>
          <p:cNvPr id="1570" name="Shape 1570"/>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6. Creating Customer </a:t>
            </a:r>
          </a:p>
          <a:p>
            <a:pPr lvl="0" algn="ctr" rtl="0">
              <a:spcBef>
                <a:spcPts val="0"/>
              </a:spcBef>
              <a:buNone/>
            </a:pPr>
            <a:r>
              <a:rPr lang="en" sz="3000" b="1">
                <a:solidFill>
                  <a:srgbClr val="FFFFFF"/>
                </a:solidFill>
                <a:latin typeface="Nixie One"/>
                <a:ea typeface="Nixie One"/>
                <a:cs typeface="Nixie One"/>
                <a:sym typeface="Nixie One"/>
              </a:rPr>
              <a:t>Satisfaction &amp; Loyalty</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70"/>
                                        </p:tgtEl>
                                        <p:attrNameLst>
                                          <p:attrName>style.visibility</p:attrName>
                                        </p:attrNameLst>
                                      </p:cBhvr>
                                      <p:to>
                                        <p:strVal val="visible"/>
                                      </p:to>
                                    </p:set>
                                    <p:animEffect transition="in" filter="fade">
                                      <p:cBhvr>
                                        <p:cTn id="7" dur="500"/>
                                        <p:tgtEl>
                                          <p:spTgt spid="1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4"/>
        <p:cNvGrpSpPr/>
        <p:nvPr/>
      </p:nvGrpSpPr>
      <p:grpSpPr>
        <a:xfrm>
          <a:off x="0" y="0"/>
          <a:ext cx="0" cy="0"/>
          <a:chOff x="0" y="0"/>
          <a:chExt cx="0" cy="0"/>
        </a:xfrm>
      </p:grpSpPr>
      <p:sp>
        <p:nvSpPr>
          <p:cNvPr id="1575" name="Shape 1575"/>
          <p:cNvSpPr txBox="1">
            <a:spLocks noGrp="1"/>
          </p:cNvSpPr>
          <p:nvPr>
            <p:ph type="title"/>
          </p:nvPr>
        </p:nvSpPr>
        <p:spPr>
          <a:xfrm>
            <a:off x="1780800" y="608175"/>
            <a:ext cx="8513100" cy="645300"/>
          </a:xfrm>
          <a:prstGeom prst="rect">
            <a:avLst/>
          </a:prstGeom>
        </p:spPr>
        <p:txBody>
          <a:bodyPr lIns="91425" tIns="91425" rIns="91425" bIns="91425" anchor="b" anchorCtr="0">
            <a:noAutofit/>
          </a:bodyPr>
          <a:lstStyle/>
          <a:p>
            <a:pPr lvl="0" rtl="0">
              <a:spcBef>
                <a:spcPts val="0"/>
              </a:spcBef>
              <a:buNone/>
            </a:pPr>
            <a:r>
              <a:rPr lang="en" sz="3200"/>
              <a:t>Creating Customer Satisfaction </a:t>
            </a:r>
          </a:p>
        </p:txBody>
      </p:sp>
      <p:sp>
        <p:nvSpPr>
          <p:cNvPr id="1576" name="Shape 1576"/>
          <p:cNvSpPr txBox="1">
            <a:spLocks noGrp="1"/>
          </p:cNvSpPr>
          <p:nvPr>
            <p:ph type="body" idx="1"/>
          </p:nvPr>
        </p:nvSpPr>
        <p:spPr>
          <a:xfrm>
            <a:off x="1113050" y="1365900"/>
            <a:ext cx="5229600" cy="3433500"/>
          </a:xfrm>
          <a:prstGeom prst="rect">
            <a:avLst/>
          </a:prstGeom>
        </p:spPr>
        <p:txBody>
          <a:bodyPr lIns="91425" tIns="91425" rIns="91425" bIns="91425" anchor="t" anchorCtr="0">
            <a:noAutofit/>
          </a:bodyPr>
          <a:lstStyle/>
          <a:p>
            <a:pPr lvl="0" rtl="0">
              <a:spcBef>
                <a:spcPts val="0"/>
              </a:spcBef>
              <a:buNone/>
            </a:pPr>
            <a:r>
              <a:rPr lang="en" sz="1800" b="1" dirty="0"/>
              <a:t>Why are Customers Satisfied?</a:t>
            </a:r>
          </a:p>
          <a:p>
            <a:pPr lvl="0" rtl="0">
              <a:spcBef>
                <a:spcPts val="0"/>
              </a:spcBef>
              <a:buNone/>
            </a:pPr>
            <a:endParaRPr sz="600" b="1" dirty="0"/>
          </a:p>
          <a:p>
            <a:pPr marL="457200" lvl="0" indent="-228600" rtl="0">
              <a:spcBef>
                <a:spcPts val="0"/>
              </a:spcBef>
              <a:spcAft>
                <a:spcPts val="1000"/>
              </a:spcAft>
            </a:pPr>
            <a:r>
              <a:rPr lang="en" sz="1500" dirty="0"/>
              <a:t>Create satisfaction by picking shows customers will enjoy and people will come back because they trust they will be entertained</a:t>
            </a:r>
          </a:p>
          <a:p>
            <a:pPr marL="457200" lvl="0" indent="-228600">
              <a:spcBef>
                <a:spcPts val="0"/>
              </a:spcBef>
              <a:spcAft>
                <a:spcPts val="1000"/>
              </a:spcAft>
            </a:pPr>
            <a:r>
              <a:rPr lang="en" sz="1500" dirty="0"/>
              <a:t>The shows chosen are top-quality programs, making Wharton Center a leading performing arts institution</a:t>
            </a:r>
          </a:p>
          <a:p>
            <a:pPr marL="457200" lvl="0" indent="-228600" rtl="0">
              <a:spcBef>
                <a:spcPts val="0"/>
              </a:spcBef>
              <a:spcAft>
                <a:spcPts val="1000"/>
              </a:spcAft>
            </a:pPr>
            <a:r>
              <a:rPr lang="en" sz="1500" dirty="0"/>
              <a:t>Customers are also satisfied by high-quality customer service and pristine facilities</a:t>
            </a:r>
          </a:p>
          <a:p>
            <a:pPr marL="457200" lvl="0" indent="-228600" rtl="0">
              <a:spcBef>
                <a:spcPts val="0"/>
              </a:spcBef>
              <a:spcAft>
                <a:spcPts val="1000"/>
              </a:spcAft>
            </a:pPr>
            <a:r>
              <a:rPr lang="en" sz="1500" dirty="0"/>
              <a:t>Goal as a service organization is for customers to be satisfied with their experiences, resulting in customer loyalty as season tickets</a:t>
            </a:r>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pic>
        <p:nvPicPr>
          <p:cNvPr id="1577" name="Shape 1577"/>
          <p:cNvPicPr preferRelativeResize="0"/>
          <p:nvPr/>
        </p:nvPicPr>
        <p:blipFill rotWithShape="1">
          <a:blip r:embed="rId3">
            <a:alphaModFix/>
          </a:blip>
          <a:srcRect l="1487" t="9748" b="6646"/>
          <a:stretch/>
        </p:blipFill>
        <p:spPr>
          <a:xfrm>
            <a:off x="6492575" y="1536500"/>
            <a:ext cx="2248525" cy="128352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9"/>
        <p:cNvGrpSpPr/>
        <p:nvPr/>
      </p:nvGrpSpPr>
      <p:grpSpPr>
        <a:xfrm>
          <a:off x="0" y="0"/>
          <a:ext cx="0" cy="0"/>
          <a:chOff x="0" y="0"/>
          <a:chExt cx="0" cy="0"/>
        </a:xfrm>
      </p:grpSpPr>
      <p:sp>
        <p:nvSpPr>
          <p:cNvPr id="1460" name="Shape 1460"/>
          <p:cNvSpPr txBox="1">
            <a:spLocks noGrp="1"/>
          </p:cNvSpPr>
          <p:nvPr>
            <p:ph type="title"/>
          </p:nvPr>
        </p:nvSpPr>
        <p:spPr>
          <a:xfrm>
            <a:off x="1715250" y="680625"/>
            <a:ext cx="8150100" cy="645300"/>
          </a:xfrm>
          <a:prstGeom prst="rect">
            <a:avLst/>
          </a:prstGeom>
        </p:spPr>
        <p:txBody>
          <a:bodyPr lIns="91425" tIns="91425" rIns="91425" bIns="91425" anchor="b" anchorCtr="0">
            <a:noAutofit/>
          </a:bodyPr>
          <a:lstStyle/>
          <a:p>
            <a:pPr lvl="0" rtl="0">
              <a:spcBef>
                <a:spcPts val="0"/>
              </a:spcBef>
              <a:buNone/>
            </a:pPr>
            <a:r>
              <a:rPr lang="en" sz="3600"/>
              <a:t>Topics to Be Covered:</a:t>
            </a:r>
          </a:p>
        </p:txBody>
      </p:sp>
      <p:sp>
        <p:nvSpPr>
          <p:cNvPr id="1461" name="Shape 1461"/>
          <p:cNvSpPr txBox="1"/>
          <p:nvPr/>
        </p:nvSpPr>
        <p:spPr>
          <a:xfrm>
            <a:off x="1009861" y="1325925"/>
            <a:ext cx="6858000" cy="3780000"/>
          </a:xfrm>
          <a:prstGeom prst="rect">
            <a:avLst/>
          </a:prstGeom>
          <a:noFill/>
          <a:ln>
            <a:noFill/>
          </a:ln>
        </p:spPr>
        <p:txBody>
          <a:bodyPr lIns="91425" tIns="91425" rIns="91425" bIns="91425" anchor="t" anchorCtr="0">
            <a:noAutofit/>
          </a:bodyPr>
          <a:lstStyle/>
          <a:p>
            <a:pPr marL="457200" lvl="0" indent="-228600" rtl="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Creating &amp; Capturing Value</a:t>
            </a:r>
          </a:p>
          <a:p>
            <a:pPr marL="457200" lvl="0" indent="-228600" rtl="0">
              <a:lnSpc>
                <a:spcPct val="110000"/>
              </a:lnSpc>
              <a:spcBef>
                <a:spcPts val="0"/>
              </a:spcBef>
              <a:buClr>
                <a:srgbClr val="A4C2F4"/>
              </a:buClr>
              <a:buFont typeface="Muli"/>
              <a:buAutoNum type="arabicPeriod"/>
            </a:pPr>
            <a:r>
              <a:rPr lang="en" dirty="0">
                <a:solidFill>
                  <a:srgbClr val="A4C2F4"/>
                </a:solidFill>
                <a:latin typeface="Muli"/>
                <a:ea typeface="Muli"/>
                <a:cs typeface="Muli"/>
                <a:sym typeface="Muli"/>
              </a:rPr>
              <a:t>The Marketing Strategy &amp; Planning Process</a:t>
            </a:r>
          </a:p>
          <a:p>
            <a:pPr marL="457200" lvl="0" indent="-228600" rtl="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The Global Marketing Environment</a:t>
            </a:r>
          </a:p>
          <a:p>
            <a:pPr marL="457200" lvl="0" indent="-228600" rtl="0">
              <a:lnSpc>
                <a:spcPct val="110000"/>
              </a:lnSpc>
              <a:spcBef>
                <a:spcPts val="0"/>
              </a:spcBef>
              <a:buClr>
                <a:srgbClr val="A4C2F4"/>
              </a:buClr>
              <a:buFont typeface="Muli"/>
              <a:buAutoNum type="arabicPeriod"/>
            </a:pPr>
            <a:r>
              <a:rPr lang="en" dirty="0">
                <a:solidFill>
                  <a:srgbClr val="A4C2F4"/>
                </a:solidFill>
                <a:latin typeface="Muli"/>
                <a:ea typeface="Muli"/>
                <a:cs typeface="Muli"/>
                <a:sym typeface="Muli"/>
              </a:rPr>
              <a:t>Marketing Information &amp; Research</a:t>
            </a:r>
          </a:p>
          <a:p>
            <a:pPr marL="457200" lvl="0" indent="-228600" rtl="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Understanding Consumer Behavior</a:t>
            </a:r>
          </a:p>
          <a:p>
            <a:pPr marL="457200" lvl="0" indent="-228600" rtl="0">
              <a:lnSpc>
                <a:spcPct val="110000"/>
              </a:lnSpc>
              <a:spcBef>
                <a:spcPts val="0"/>
              </a:spcBef>
              <a:buClr>
                <a:srgbClr val="A4C2F4"/>
              </a:buClr>
              <a:buFont typeface="Muli"/>
              <a:buAutoNum type="arabicPeriod"/>
            </a:pPr>
            <a:r>
              <a:rPr lang="en" dirty="0">
                <a:solidFill>
                  <a:srgbClr val="A4C2F4"/>
                </a:solidFill>
                <a:latin typeface="Muli"/>
                <a:ea typeface="Muli"/>
                <a:cs typeface="Muli"/>
                <a:sym typeface="Muli"/>
              </a:rPr>
              <a:t>Creating Customer Satisfaction &amp; Loyalty</a:t>
            </a:r>
          </a:p>
          <a:p>
            <a:pPr marL="457200" lvl="0" indent="-228600" rtl="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Segmentation, Targeting &amp; Positioning</a:t>
            </a:r>
          </a:p>
          <a:p>
            <a:pPr marL="457200" lvl="0" indent="-228600" rtl="0">
              <a:lnSpc>
                <a:spcPct val="110000"/>
              </a:lnSpc>
              <a:spcBef>
                <a:spcPts val="0"/>
              </a:spcBef>
              <a:buClr>
                <a:srgbClr val="A4C2F4"/>
              </a:buClr>
              <a:buFont typeface="Muli"/>
              <a:buAutoNum type="arabicPeriod"/>
            </a:pPr>
            <a:r>
              <a:rPr lang="en" dirty="0">
                <a:solidFill>
                  <a:srgbClr val="A4C2F4"/>
                </a:solidFill>
                <a:latin typeface="Muli"/>
                <a:ea typeface="Muli"/>
                <a:cs typeface="Muli"/>
                <a:sym typeface="Muli"/>
              </a:rPr>
              <a:t>Brand Management &amp; Product Dimensions</a:t>
            </a:r>
          </a:p>
          <a:p>
            <a:pPr marL="457200" lvl="0" indent="-228600" rtl="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Goods, Services &amp; Nonprofit Marketing</a:t>
            </a:r>
          </a:p>
          <a:p>
            <a:pPr marL="457200" lvl="0" indent="-228600" rtl="0">
              <a:lnSpc>
                <a:spcPct val="110000"/>
              </a:lnSpc>
              <a:spcBef>
                <a:spcPts val="0"/>
              </a:spcBef>
              <a:buClr>
                <a:srgbClr val="A4C2F4"/>
              </a:buClr>
              <a:buFont typeface="Muli"/>
              <a:buAutoNum type="arabicPeriod"/>
            </a:pPr>
            <a:r>
              <a:rPr lang="en" dirty="0">
                <a:solidFill>
                  <a:srgbClr val="A4C2F4"/>
                </a:solidFill>
                <a:latin typeface="Muli"/>
                <a:ea typeface="Muli"/>
                <a:cs typeface="Muli"/>
                <a:sym typeface="Muli"/>
              </a:rPr>
              <a:t>Product Innovation &amp; Management</a:t>
            </a:r>
          </a:p>
          <a:p>
            <a:pPr marL="457200" lvl="0" indent="-228600" rtl="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Integrated Marketing Communications</a:t>
            </a:r>
          </a:p>
          <a:p>
            <a:pPr marL="457200" lvl="0" indent="-228600" rtl="0">
              <a:lnSpc>
                <a:spcPct val="110000"/>
              </a:lnSpc>
              <a:spcBef>
                <a:spcPts val="0"/>
              </a:spcBef>
              <a:buClr>
                <a:srgbClr val="A4C2F4"/>
              </a:buClr>
              <a:buFont typeface="Muli"/>
              <a:buAutoNum type="arabicPeriod"/>
            </a:pPr>
            <a:r>
              <a:rPr lang="en" dirty="0">
                <a:solidFill>
                  <a:srgbClr val="A4C2F4"/>
                </a:solidFill>
                <a:latin typeface="Muli"/>
                <a:ea typeface="Muli"/>
                <a:cs typeface="Muli"/>
                <a:sym typeface="Muli"/>
              </a:rPr>
              <a:t>Mass Communication: Advertising, Sales Promotions &amp; Public Relations</a:t>
            </a:r>
          </a:p>
          <a:p>
            <a:pPr marL="457200" lvl="0" indent="-228600" rtl="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Personal Selling &amp; Sales Force Management</a:t>
            </a:r>
          </a:p>
          <a:p>
            <a:pPr marL="457200" lvl="0" indent="-228600" rtl="0">
              <a:lnSpc>
                <a:spcPct val="110000"/>
              </a:lnSpc>
              <a:spcBef>
                <a:spcPts val="0"/>
              </a:spcBef>
              <a:buClr>
                <a:srgbClr val="A4C2F4"/>
              </a:buClr>
              <a:buFont typeface="Muli"/>
              <a:buAutoNum type="arabicPeriod"/>
            </a:pPr>
            <a:r>
              <a:rPr lang="en" dirty="0">
                <a:solidFill>
                  <a:srgbClr val="A4C2F4"/>
                </a:solidFill>
                <a:latin typeface="Muli"/>
                <a:ea typeface="Muli"/>
                <a:cs typeface="Muli"/>
                <a:sym typeface="Muli"/>
              </a:rPr>
              <a:t>Pricing Objectives &amp; Strategies</a:t>
            </a:r>
          </a:p>
          <a:p>
            <a:pPr marL="457200" lvl="0" indent="-228600">
              <a:lnSpc>
                <a:spcPct val="110000"/>
              </a:lnSpc>
              <a:spcBef>
                <a:spcPts val="0"/>
              </a:spcBef>
              <a:buClr>
                <a:srgbClr val="FFFFFF"/>
              </a:buClr>
              <a:buFont typeface="Muli"/>
              <a:buAutoNum type="arabicPeriod"/>
            </a:pPr>
            <a:r>
              <a:rPr lang="en" dirty="0">
                <a:solidFill>
                  <a:srgbClr val="FFFFFF"/>
                </a:solidFill>
                <a:latin typeface="Muli"/>
                <a:ea typeface="Muli"/>
                <a:cs typeface="Muli"/>
                <a:sym typeface="Muli"/>
              </a:rPr>
              <a:t>Conclusion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sp>
        <p:nvSpPr>
          <p:cNvPr id="1582" name="Shape 1582"/>
          <p:cNvSpPr txBox="1">
            <a:spLocks noGrp="1"/>
          </p:cNvSpPr>
          <p:nvPr>
            <p:ph type="title"/>
          </p:nvPr>
        </p:nvSpPr>
        <p:spPr>
          <a:xfrm>
            <a:off x="2191775" y="939250"/>
            <a:ext cx="7195800" cy="645300"/>
          </a:xfrm>
          <a:prstGeom prst="rect">
            <a:avLst/>
          </a:prstGeom>
        </p:spPr>
        <p:txBody>
          <a:bodyPr lIns="91425" tIns="91425" rIns="91425" bIns="91425" anchor="b" anchorCtr="0">
            <a:noAutofit/>
          </a:bodyPr>
          <a:lstStyle/>
          <a:p>
            <a:pPr lvl="0">
              <a:spcBef>
                <a:spcPts val="0"/>
              </a:spcBef>
              <a:buNone/>
            </a:pPr>
            <a:r>
              <a:rPr lang="en" sz="3600"/>
              <a:t>Loyalty in Action: </a:t>
            </a:r>
          </a:p>
          <a:p>
            <a:pPr lvl="0">
              <a:spcBef>
                <a:spcPts val="0"/>
              </a:spcBef>
              <a:buNone/>
            </a:pPr>
            <a:r>
              <a:rPr lang="en" sz="3600"/>
              <a:t>Season Ticket Subscription</a:t>
            </a:r>
          </a:p>
        </p:txBody>
      </p:sp>
      <p:pic>
        <p:nvPicPr>
          <p:cNvPr id="2" name="XO6t1gcx5Hw"/>
          <p:cNvPicPr>
            <a:picLocks noRot="1" noChangeAspect="1"/>
          </p:cNvPicPr>
          <p:nvPr>
            <a:videoFile r:link="rId1"/>
          </p:nvPr>
        </p:nvPicPr>
        <p:blipFill>
          <a:blip r:embed="rId4"/>
          <a:stretch>
            <a:fillRect/>
          </a:stretch>
        </p:blipFill>
        <p:spPr>
          <a:xfrm>
            <a:off x="1531592" y="1700613"/>
            <a:ext cx="5689604" cy="320040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7"/>
        <p:cNvGrpSpPr/>
        <p:nvPr/>
      </p:nvGrpSpPr>
      <p:grpSpPr>
        <a:xfrm>
          <a:off x="0" y="0"/>
          <a:ext cx="0" cy="0"/>
          <a:chOff x="0" y="0"/>
          <a:chExt cx="0" cy="0"/>
        </a:xfrm>
      </p:grpSpPr>
      <p:sp>
        <p:nvSpPr>
          <p:cNvPr id="1588" name="Shape 1588"/>
          <p:cNvSpPr txBox="1">
            <a:spLocks noGrp="1"/>
          </p:cNvSpPr>
          <p:nvPr>
            <p:ph type="title"/>
          </p:nvPr>
        </p:nvSpPr>
        <p:spPr>
          <a:xfrm>
            <a:off x="1678763" y="1160900"/>
            <a:ext cx="8513100" cy="645300"/>
          </a:xfrm>
          <a:prstGeom prst="rect">
            <a:avLst/>
          </a:prstGeom>
        </p:spPr>
        <p:txBody>
          <a:bodyPr lIns="91425" tIns="91425" rIns="91425" bIns="91425" anchor="b" anchorCtr="0">
            <a:noAutofit/>
          </a:bodyPr>
          <a:lstStyle/>
          <a:p>
            <a:pPr lvl="0">
              <a:spcBef>
                <a:spcPts val="0"/>
              </a:spcBef>
              <a:buNone/>
            </a:pPr>
            <a:r>
              <a:rPr lang="en" sz="3600" dirty="0"/>
              <a:t>Creating Additional </a:t>
            </a:r>
          </a:p>
          <a:p>
            <a:pPr lvl="0" rtl="0">
              <a:spcBef>
                <a:spcPts val="0"/>
              </a:spcBef>
              <a:buNone/>
            </a:pPr>
            <a:r>
              <a:rPr lang="en" sz="3600" dirty="0"/>
              <a:t>Customer Loyalty</a:t>
            </a:r>
          </a:p>
        </p:txBody>
      </p:sp>
      <p:sp>
        <p:nvSpPr>
          <p:cNvPr id="1589" name="Shape 1589"/>
          <p:cNvSpPr txBox="1"/>
          <p:nvPr/>
        </p:nvSpPr>
        <p:spPr>
          <a:xfrm>
            <a:off x="1173938" y="1675050"/>
            <a:ext cx="5359866" cy="3149400"/>
          </a:xfrm>
          <a:prstGeom prst="rect">
            <a:avLst/>
          </a:prstGeom>
          <a:noFill/>
          <a:ln>
            <a:noFill/>
          </a:ln>
        </p:spPr>
        <p:txBody>
          <a:bodyPr lIns="91425" tIns="91425" rIns="91425" bIns="91425" anchor="t" anchorCtr="0">
            <a:noAutofit/>
          </a:bodyPr>
          <a:lstStyle/>
          <a:p>
            <a:pPr lvl="0" rtl="0">
              <a:spcBef>
                <a:spcPts val="600"/>
              </a:spcBef>
              <a:buClr>
                <a:schemeClr val="dk1"/>
              </a:buClr>
              <a:buSzPct val="61111"/>
              <a:buFont typeface="Arial"/>
              <a:buNone/>
            </a:pPr>
            <a:r>
              <a:rPr lang="en" sz="1800" b="1" dirty="0">
                <a:solidFill>
                  <a:srgbClr val="C6DAEC"/>
                </a:solidFill>
                <a:latin typeface="Muli"/>
                <a:ea typeface="Muli"/>
                <a:cs typeface="Muli"/>
                <a:sym typeface="Muli"/>
              </a:rPr>
              <a:t>Create a loyalty program for Wharton Center:</a:t>
            </a:r>
          </a:p>
          <a:p>
            <a:pPr lvl="0" rtl="0">
              <a:spcBef>
                <a:spcPts val="600"/>
              </a:spcBef>
              <a:buClr>
                <a:schemeClr val="dk1"/>
              </a:buClr>
              <a:buFont typeface="Arial"/>
              <a:buNone/>
            </a:pPr>
            <a:endParaRPr sz="800" dirty="0">
              <a:solidFill>
                <a:srgbClr val="C6DAEC"/>
              </a:solidFill>
              <a:latin typeface="Muli"/>
              <a:ea typeface="Muli"/>
              <a:cs typeface="Muli"/>
              <a:sym typeface="Muli"/>
            </a:endParaRPr>
          </a:p>
          <a:p>
            <a:pPr marL="457200" lvl="0" indent="-228600" rtl="0">
              <a:lnSpc>
                <a:spcPct val="100000"/>
              </a:lnSpc>
              <a:spcBef>
                <a:spcPts val="480"/>
              </a:spcBef>
              <a:spcAft>
                <a:spcPts val="1000"/>
              </a:spcAft>
              <a:buClr>
                <a:srgbClr val="C6DAEC"/>
              </a:buClr>
              <a:buFont typeface="Muli"/>
              <a:buChar char="●"/>
            </a:pPr>
            <a:r>
              <a:rPr lang="en" sz="1300" dirty="0">
                <a:solidFill>
                  <a:srgbClr val="C6DAEC"/>
                </a:solidFill>
                <a:latin typeface="Muli"/>
                <a:ea typeface="Muli"/>
                <a:cs typeface="Muli"/>
                <a:sym typeface="Muli"/>
              </a:rPr>
              <a:t>The more shows you attend the more and better quality perks you will receive.  </a:t>
            </a:r>
          </a:p>
          <a:p>
            <a:pPr marL="457200" lvl="0" indent="-228600" rtl="0">
              <a:lnSpc>
                <a:spcPct val="100000"/>
              </a:lnSpc>
              <a:spcBef>
                <a:spcPts val="480"/>
              </a:spcBef>
              <a:spcAft>
                <a:spcPts val="1000"/>
              </a:spcAft>
              <a:buClr>
                <a:srgbClr val="C6DAEC"/>
              </a:buClr>
              <a:buFont typeface="Muli"/>
              <a:buChar char="●"/>
            </a:pPr>
            <a:r>
              <a:rPr lang="en" sz="1300" dirty="0">
                <a:solidFill>
                  <a:srgbClr val="C6DAEC"/>
                </a:solidFill>
                <a:latin typeface="Muli"/>
                <a:ea typeface="Muli"/>
                <a:cs typeface="Muli"/>
                <a:sym typeface="Muli"/>
              </a:rPr>
              <a:t>Use either the Wharton Center app to keep track, or a physical card if the app is not used by the customer.</a:t>
            </a:r>
          </a:p>
          <a:p>
            <a:pPr marL="457200" lvl="0" indent="-228600" rtl="0">
              <a:lnSpc>
                <a:spcPct val="100000"/>
              </a:lnSpc>
              <a:spcBef>
                <a:spcPts val="480"/>
              </a:spcBef>
              <a:spcAft>
                <a:spcPts val="1000"/>
              </a:spcAft>
              <a:buClr>
                <a:srgbClr val="C6DAEC"/>
              </a:buClr>
              <a:buFont typeface="Muli"/>
              <a:buChar char="●"/>
            </a:pPr>
            <a:r>
              <a:rPr lang="en" sz="1300" dirty="0">
                <a:solidFill>
                  <a:srgbClr val="C6DAEC"/>
                </a:solidFill>
                <a:latin typeface="Muli"/>
                <a:ea typeface="Muli"/>
                <a:cs typeface="Muli"/>
                <a:sym typeface="Muli"/>
              </a:rPr>
              <a:t>Establish different levels of perks people can redeem at the center for various rewards.</a:t>
            </a:r>
          </a:p>
          <a:p>
            <a:pPr marL="457200" lvl="0" indent="-228600" rtl="0">
              <a:lnSpc>
                <a:spcPct val="100000"/>
              </a:lnSpc>
              <a:spcBef>
                <a:spcPts val="480"/>
              </a:spcBef>
              <a:spcAft>
                <a:spcPts val="1000"/>
              </a:spcAft>
              <a:buClr>
                <a:srgbClr val="C6DAEC"/>
              </a:buClr>
              <a:buFont typeface="Muli"/>
              <a:buChar char="●"/>
            </a:pPr>
            <a:r>
              <a:rPr lang="en" sz="1300" dirty="0">
                <a:solidFill>
                  <a:srgbClr val="C6DAEC"/>
                </a:solidFill>
                <a:latin typeface="Muli"/>
                <a:ea typeface="Muli"/>
                <a:cs typeface="Muli"/>
                <a:sym typeface="Muli"/>
              </a:rPr>
              <a:t>Purchase tickets and experience a world-class performance with great customer service</a:t>
            </a:r>
          </a:p>
          <a:p>
            <a:pPr marL="457200" lvl="0" indent="-228600" rtl="0">
              <a:lnSpc>
                <a:spcPct val="100000"/>
              </a:lnSpc>
              <a:spcBef>
                <a:spcPts val="480"/>
              </a:spcBef>
              <a:spcAft>
                <a:spcPts val="1000"/>
              </a:spcAft>
              <a:buClr>
                <a:srgbClr val="C6DAEC"/>
              </a:buClr>
              <a:buFont typeface="Muli"/>
              <a:buChar char="●"/>
            </a:pPr>
            <a:r>
              <a:rPr lang="en" sz="1300" dirty="0">
                <a:solidFill>
                  <a:srgbClr val="C6DAEC"/>
                </a:solidFill>
                <a:latin typeface="Muli"/>
                <a:ea typeface="Muli"/>
                <a:cs typeface="Muli"/>
                <a:sym typeface="Muli"/>
              </a:rPr>
              <a:t>Create customer loyalty through positive experience</a:t>
            </a:r>
          </a:p>
          <a:p>
            <a:pPr lvl="0" rtl="0">
              <a:lnSpc>
                <a:spcPct val="115000"/>
              </a:lnSpc>
              <a:spcBef>
                <a:spcPts val="600"/>
              </a:spcBef>
              <a:buClr>
                <a:schemeClr val="dk1"/>
              </a:buClr>
              <a:buFont typeface="Arial"/>
              <a:buNone/>
            </a:pPr>
            <a:r>
              <a:rPr lang="en" dirty="0">
                <a:solidFill>
                  <a:srgbClr val="C6DAEC"/>
                </a:solidFill>
                <a:latin typeface="Muli"/>
                <a:ea typeface="Muli"/>
                <a:cs typeface="Muli"/>
                <a:sym typeface="Muli"/>
              </a:rPr>
              <a:t>   </a:t>
            </a:r>
          </a:p>
          <a:p>
            <a:pPr lvl="0" rtl="0">
              <a:spcBef>
                <a:spcPts val="0"/>
              </a:spcBef>
              <a:buNone/>
            </a:pPr>
            <a:endParaRPr dirty="0"/>
          </a:p>
        </p:txBody>
      </p:sp>
      <p:pic>
        <p:nvPicPr>
          <p:cNvPr id="1590" name="Shape 1590"/>
          <p:cNvPicPr preferRelativeResize="0"/>
          <p:nvPr/>
        </p:nvPicPr>
        <p:blipFill>
          <a:blip r:embed="rId3">
            <a:alphaModFix/>
          </a:blip>
          <a:stretch>
            <a:fillRect/>
          </a:stretch>
        </p:blipFill>
        <p:spPr>
          <a:xfrm>
            <a:off x="6865078" y="722550"/>
            <a:ext cx="1905000" cy="1905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pic>
        <p:nvPicPr>
          <p:cNvPr id="1595" name="Shape 1595"/>
          <p:cNvPicPr preferRelativeResize="0"/>
          <p:nvPr/>
        </p:nvPicPr>
        <p:blipFill>
          <a:blip r:embed="rId3">
            <a:alphaModFix/>
          </a:blip>
          <a:stretch>
            <a:fillRect/>
          </a:stretch>
        </p:blipFill>
        <p:spPr>
          <a:xfrm>
            <a:off x="0" y="0"/>
            <a:ext cx="9144000" cy="5143499"/>
          </a:xfrm>
          <a:prstGeom prst="rect">
            <a:avLst/>
          </a:prstGeom>
          <a:noFill/>
          <a:ln>
            <a:noFill/>
          </a:ln>
        </p:spPr>
      </p:pic>
      <p:sp>
        <p:nvSpPr>
          <p:cNvPr id="1596" name="Shape 1596"/>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7. Segmentation, Targeting </a:t>
            </a:r>
          </a:p>
          <a:p>
            <a:pPr lvl="0" algn="ctr" rtl="0">
              <a:spcBef>
                <a:spcPts val="0"/>
              </a:spcBef>
              <a:buNone/>
            </a:pPr>
            <a:r>
              <a:rPr lang="en" sz="3000" b="1">
                <a:solidFill>
                  <a:srgbClr val="FFFFFF"/>
                </a:solidFill>
                <a:latin typeface="Nixie One"/>
                <a:ea typeface="Nixie One"/>
                <a:cs typeface="Nixie One"/>
                <a:sym typeface="Nixie One"/>
              </a:rPr>
              <a:t>&amp; Positioning</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96"/>
                                        </p:tgtEl>
                                        <p:attrNameLst>
                                          <p:attrName>style.visibility</p:attrName>
                                        </p:attrNameLst>
                                      </p:cBhvr>
                                      <p:to>
                                        <p:strVal val="visible"/>
                                      </p:to>
                                    </p:set>
                                    <p:animEffect transition="in" filter="fade">
                                      <p:cBhvr>
                                        <p:cTn id="7" dur="500"/>
                                        <p:tgtEl>
                                          <p:spTgt spid="1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Shape 1601"/>
          <p:cNvSpPr txBox="1">
            <a:spLocks noGrp="1"/>
          </p:cNvSpPr>
          <p:nvPr>
            <p:ph type="title"/>
          </p:nvPr>
        </p:nvSpPr>
        <p:spPr>
          <a:xfrm>
            <a:off x="1713950" y="1033875"/>
            <a:ext cx="7752000" cy="645300"/>
          </a:xfrm>
          <a:prstGeom prst="rect">
            <a:avLst/>
          </a:prstGeom>
        </p:spPr>
        <p:txBody>
          <a:bodyPr lIns="91425" tIns="91425" rIns="91425" bIns="91425" anchor="b" anchorCtr="0">
            <a:noAutofit/>
          </a:bodyPr>
          <a:lstStyle/>
          <a:p>
            <a:pPr lvl="0">
              <a:spcBef>
                <a:spcPts val="0"/>
              </a:spcBef>
              <a:buNone/>
            </a:pPr>
            <a:r>
              <a:rPr lang="en" sz="3000" dirty="0"/>
              <a:t>Segmentation Strategy:</a:t>
            </a:r>
          </a:p>
          <a:p>
            <a:pPr lvl="0" rtl="0">
              <a:spcBef>
                <a:spcPts val="0"/>
              </a:spcBef>
              <a:buNone/>
            </a:pPr>
            <a:r>
              <a:rPr lang="en" sz="3000" dirty="0"/>
              <a:t>Possible Variables &amp; Categories</a:t>
            </a:r>
          </a:p>
        </p:txBody>
      </p:sp>
      <p:sp>
        <p:nvSpPr>
          <p:cNvPr id="1602" name="Shape 1602"/>
          <p:cNvSpPr txBox="1">
            <a:spLocks noGrp="1"/>
          </p:cNvSpPr>
          <p:nvPr>
            <p:ph type="body" idx="2"/>
          </p:nvPr>
        </p:nvSpPr>
        <p:spPr>
          <a:xfrm>
            <a:off x="6600175" y="2239150"/>
            <a:ext cx="2300100" cy="2463900"/>
          </a:xfrm>
          <a:prstGeom prst="rect">
            <a:avLst/>
          </a:prstGeom>
          <a:ln w="38100" cap="flat" cmpd="sng">
            <a:solidFill>
              <a:srgbClr val="FFFFFF"/>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1000" b="1" dirty="0">
                <a:solidFill>
                  <a:schemeClr val="accent1"/>
                </a:solidFill>
              </a:rPr>
              <a:t>Behavioristic </a:t>
            </a:r>
            <a:r>
              <a:rPr lang="en" sz="1000" b="1" dirty="0" smtClean="0">
                <a:solidFill>
                  <a:schemeClr val="accent1"/>
                </a:solidFill>
              </a:rPr>
              <a:t>Segmentation</a:t>
            </a:r>
          </a:p>
          <a:p>
            <a:pPr lvl="0">
              <a:spcBef>
                <a:spcPts val="0"/>
              </a:spcBef>
              <a:buNone/>
            </a:pPr>
            <a:endParaRPr lang="en" sz="1000" b="1" dirty="0">
              <a:solidFill>
                <a:schemeClr val="accent1"/>
              </a:solidFill>
            </a:endParaRPr>
          </a:p>
          <a:p>
            <a:pPr lvl="0" rtl="0">
              <a:spcBef>
                <a:spcPts val="0"/>
              </a:spcBef>
              <a:buNone/>
            </a:pPr>
            <a:r>
              <a:rPr lang="en" sz="1000" b="1" dirty="0"/>
              <a:t>Variable: </a:t>
            </a:r>
            <a:r>
              <a:rPr lang="en" sz="1000" dirty="0"/>
              <a:t>Media &amp; Shopping </a:t>
            </a:r>
            <a:r>
              <a:rPr lang="en" sz="1000" dirty="0" smtClean="0"/>
              <a:t>Habits</a:t>
            </a:r>
          </a:p>
          <a:p>
            <a:pPr lvl="0" rtl="0">
              <a:spcBef>
                <a:spcPts val="0"/>
              </a:spcBef>
              <a:buNone/>
            </a:pPr>
            <a:endParaRPr lang="en" sz="1000" dirty="0"/>
          </a:p>
          <a:p>
            <a:pPr lvl="0" rtl="0">
              <a:spcBef>
                <a:spcPts val="0"/>
              </a:spcBef>
              <a:buNone/>
            </a:pPr>
            <a:r>
              <a:rPr lang="en" sz="1000" b="1" dirty="0" smtClean="0"/>
              <a:t>Possible Categories:</a:t>
            </a:r>
            <a:endParaRPr lang="en" sz="1000" b="1" dirty="0"/>
          </a:p>
          <a:p>
            <a:pPr marL="457200" lvl="0" indent="-292100">
              <a:lnSpc>
                <a:spcPct val="115000"/>
              </a:lnSpc>
              <a:spcBef>
                <a:spcPts val="0"/>
              </a:spcBef>
              <a:buSzPct val="100000"/>
            </a:pPr>
            <a:r>
              <a:rPr lang="en" sz="1000" dirty="0"/>
              <a:t>Purchase with app</a:t>
            </a:r>
          </a:p>
          <a:p>
            <a:pPr marL="457200" lvl="0" indent="-292100">
              <a:lnSpc>
                <a:spcPct val="115000"/>
              </a:lnSpc>
              <a:spcBef>
                <a:spcPts val="0"/>
              </a:spcBef>
              <a:buSzPct val="100000"/>
            </a:pPr>
            <a:r>
              <a:rPr lang="en" sz="1000" dirty="0"/>
              <a:t>Purchase with email</a:t>
            </a:r>
          </a:p>
          <a:p>
            <a:pPr marL="457200" lvl="0" indent="-292100">
              <a:lnSpc>
                <a:spcPct val="115000"/>
              </a:lnSpc>
              <a:spcBef>
                <a:spcPts val="0"/>
              </a:spcBef>
              <a:buSzPct val="100000"/>
            </a:pPr>
            <a:r>
              <a:rPr lang="en" sz="1000" dirty="0"/>
              <a:t>Purchase through website</a:t>
            </a:r>
          </a:p>
          <a:p>
            <a:pPr marL="457200" lvl="0" indent="-292100">
              <a:lnSpc>
                <a:spcPct val="115000"/>
              </a:lnSpc>
              <a:spcBef>
                <a:spcPts val="0"/>
              </a:spcBef>
              <a:buSzPct val="100000"/>
            </a:pPr>
            <a:r>
              <a:rPr lang="en" sz="1000" dirty="0"/>
              <a:t>Purchase through mailings</a:t>
            </a:r>
          </a:p>
          <a:p>
            <a:pPr marL="457200" lvl="0" indent="-292100">
              <a:lnSpc>
                <a:spcPct val="115000"/>
              </a:lnSpc>
              <a:spcBef>
                <a:spcPts val="0"/>
              </a:spcBef>
              <a:buSzPct val="100000"/>
            </a:pPr>
            <a:r>
              <a:rPr lang="en" sz="1000" dirty="0"/>
              <a:t>Purchase from box office</a:t>
            </a:r>
          </a:p>
          <a:p>
            <a:pPr lvl="0" rtl="0">
              <a:spcBef>
                <a:spcPts val="0"/>
              </a:spcBef>
              <a:buNone/>
            </a:pPr>
            <a:endParaRPr sz="1000" dirty="0"/>
          </a:p>
        </p:txBody>
      </p:sp>
      <p:sp>
        <p:nvSpPr>
          <p:cNvPr id="1603" name="Shape 1603"/>
          <p:cNvSpPr txBox="1">
            <a:spLocks noGrp="1"/>
          </p:cNvSpPr>
          <p:nvPr>
            <p:ph type="body" idx="1"/>
          </p:nvPr>
        </p:nvSpPr>
        <p:spPr>
          <a:xfrm>
            <a:off x="363625" y="2239150"/>
            <a:ext cx="1939500" cy="2463900"/>
          </a:xfrm>
          <a:prstGeom prst="rect">
            <a:avLst/>
          </a:prstGeom>
          <a:ln w="38100" cap="flat" cmpd="sng">
            <a:solidFill>
              <a:srgbClr val="FFFFFF"/>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1000" b="1" dirty="0">
                <a:solidFill>
                  <a:schemeClr val="accent1"/>
                </a:solidFill>
              </a:rPr>
              <a:t>Demographic </a:t>
            </a:r>
            <a:r>
              <a:rPr lang="en" sz="1000" b="1" dirty="0" smtClean="0">
                <a:solidFill>
                  <a:schemeClr val="accent1"/>
                </a:solidFill>
              </a:rPr>
              <a:t>Segmentation</a:t>
            </a:r>
          </a:p>
          <a:p>
            <a:pPr lvl="0">
              <a:spcBef>
                <a:spcPts val="0"/>
              </a:spcBef>
              <a:buNone/>
            </a:pPr>
            <a:endParaRPr lang="en" sz="1000" b="1" dirty="0">
              <a:solidFill>
                <a:schemeClr val="accent1"/>
              </a:solidFill>
            </a:endParaRPr>
          </a:p>
          <a:p>
            <a:pPr lvl="0" rtl="0">
              <a:spcBef>
                <a:spcPts val="0"/>
              </a:spcBef>
              <a:buNone/>
            </a:pPr>
            <a:r>
              <a:rPr lang="en" sz="1000" b="1" dirty="0"/>
              <a:t>Variable: </a:t>
            </a:r>
            <a:r>
              <a:rPr lang="en" sz="1000" dirty="0"/>
              <a:t>Family Life </a:t>
            </a:r>
            <a:r>
              <a:rPr lang="en" sz="1000" dirty="0" smtClean="0"/>
              <a:t>Cycle</a:t>
            </a:r>
          </a:p>
          <a:p>
            <a:pPr lvl="0" rtl="0">
              <a:spcBef>
                <a:spcPts val="0"/>
              </a:spcBef>
              <a:buNone/>
            </a:pPr>
            <a:endParaRPr lang="en" sz="1000" dirty="0"/>
          </a:p>
          <a:p>
            <a:pPr lvl="0">
              <a:spcBef>
                <a:spcPts val="0"/>
              </a:spcBef>
              <a:buNone/>
            </a:pPr>
            <a:r>
              <a:rPr lang="en" sz="1000" b="1" dirty="0"/>
              <a:t>Possible Categories:</a:t>
            </a:r>
          </a:p>
          <a:p>
            <a:pPr marL="457200" lvl="0" indent="-292100">
              <a:lnSpc>
                <a:spcPct val="115000"/>
              </a:lnSpc>
              <a:spcBef>
                <a:spcPts val="0"/>
              </a:spcBef>
              <a:buSzPct val="100000"/>
            </a:pPr>
            <a:r>
              <a:rPr lang="en" sz="1000" dirty="0"/>
              <a:t>College students</a:t>
            </a:r>
          </a:p>
          <a:p>
            <a:pPr marL="457200" lvl="0" indent="-292100">
              <a:lnSpc>
                <a:spcPct val="115000"/>
              </a:lnSpc>
              <a:spcBef>
                <a:spcPts val="0"/>
              </a:spcBef>
              <a:buSzPct val="100000"/>
            </a:pPr>
            <a:r>
              <a:rPr lang="en" sz="1000" dirty="0"/>
              <a:t>Young singles </a:t>
            </a:r>
          </a:p>
          <a:p>
            <a:pPr marL="457200" lvl="0" indent="-292100">
              <a:lnSpc>
                <a:spcPct val="115000"/>
              </a:lnSpc>
              <a:spcBef>
                <a:spcPts val="0"/>
              </a:spcBef>
              <a:buSzPct val="100000"/>
            </a:pPr>
            <a:r>
              <a:rPr lang="en" sz="1000" dirty="0"/>
              <a:t>Singles with children</a:t>
            </a:r>
          </a:p>
          <a:p>
            <a:pPr marL="457200" lvl="0" indent="-292100">
              <a:lnSpc>
                <a:spcPct val="115000"/>
              </a:lnSpc>
              <a:spcBef>
                <a:spcPts val="0"/>
              </a:spcBef>
              <a:buSzPct val="100000"/>
            </a:pPr>
            <a:r>
              <a:rPr lang="en" sz="1000" dirty="0"/>
              <a:t>Married couples</a:t>
            </a:r>
          </a:p>
          <a:p>
            <a:pPr marL="457200" lvl="0" indent="-292100">
              <a:lnSpc>
                <a:spcPct val="115000"/>
              </a:lnSpc>
              <a:spcBef>
                <a:spcPts val="0"/>
              </a:spcBef>
              <a:buSzPct val="100000"/>
            </a:pPr>
            <a:r>
              <a:rPr lang="en" sz="1000" dirty="0"/>
              <a:t>Married with young children</a:t>
            </a:r>
          </a:p>
          <a:p>
            <a:pPr marL="457200" lvl="0" indent="-292100">
              <a:lnSpc>
                <a:spcPct val="115000"/>
              </a:lnSpc>
              <a:spcBef>
                <a:spcPts val="0"/>
              </a:spcBef>
              <a:buSzPct val="100000"/>
            </a:pPr>
            <a:r>
              <a:rPr lang="en" sz="1000" dirty="0"/>
              <a:t>Empty Nesters</a:t>
            </a:r>
          </a:p>
          <a:p>
            <a:pPr marL="457200" lvl="0" indent="-292100" rtl="0">
              <a:lnSpc>
                <a:spcPct val="115000"/>
              </a:lnSpc>
              <a:spcBef>
                <a:spcPts val="0"/>
              </a:spcBef>
              <a:buSzPct val="100000"/>
            </a:pPr>
            <a:r>
              <a:rPr lang="en" sz="1000" dirty="0"/>
              <a:t>Matures</a:t>
            </a:r>
          </a:p>
        </p:txBody>
      </p:sp>
      <p:sp>
        <p:nvSpPr>
          <p:cNvPr id="1604" name="Shape 1604"/>
          <p:cNvSpPr txBox="1">
            <a:spLocks noGrp="1"/>
          </p:cNvSpPr>
          <p:nvPr>
            <p:ph type="body" idx="2"/>
          </p:nvPr>
        </p:nvSpPr>
        <p:spPr>
          <a:xfrm>
            <a:off x="4521325" y="2239150"/>
            <a:ext cx="1939500" cy="2463900"/>
          </a:xfrm>
          <a:prstGeom prst="rect">
            <a:avLst/>
          </a:prstGeom>
          <a:ln w="38100" cap="flat" cmpd="sng">
            <a:solidFill>
              <a:srgbClr val="FFFFFF"/>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1000" b="1" dirty="0">
                <a:solidFill>
                  <a:schemeClr val="accent1"/>
                </a:solidFill>
              </a:rPr>
              <a:t>Behavioristic </a:t>
            </a:r>
            <a:r>
              <a:rPr lang="en" sz="1000" b="1" dirty="0" smtClean="0">
                <a:solidFill>
                  <a:schemeClr val="accent1"/>
                </a:solidFill>
              </a:rPr>
              <a:t>Segmentation</a:t>
            </a:r>
          </a:p>
          <a:p>
            <a:pPr lvl="0">
              <a:spcBef>
                <a:spcPts val="0"/>
              </a:spcBef>
              <a:buNone/>
            </a:pPr>
            <a:endParaRPr lang="en" sz="1000" b="1" dirty="0">
              <a:solidFill>
                <a:schemeClr val="accent1"/>
              </a:solidFill>
            </a:endParaRPr>
          </a:p>
          <a:p>
            <a:pPr lvl="0" rtl="0">
              <a:spcBef>
                <a:spcPts val="0"/>
              </a:spcBef>
              <a:buNone/>
            </a:pPr>
            <a:r>
              <a:rPr lang="en" sz="1000" b="1" dirty="0"/>
              <a:t>Variable: </a:t>
            </a:r>
            <a:r>
              <a:rPr lang="en" sz="1000" dirty="0" smtClean="0"/>
              <a:t>Loyalty</a:t>
            </a:r>
          </a:p>
          <a:p>
            <a:pPr lvl="0" rtl="0">
              <a:spcBef>
                <a:spcPts val="0"/>
              </a:spcBef>
              <a:buNone/>
            </a:pPr>
            <a:endParaRPr lang="en" sz="1000" dirty="0" smtClean="0"/>
          </a:p>
          <a:p>
            <a:pPr lvl="0" rtl="0">
              <a:spcBef>
                <a:spcPts val="0"/>
              </a:spcBef>
              <a:buNone/>
            </a:pPr>
            <a:r>
              <a:rPr lang="en" sz="1000" b="1" dirty="0" smtClean="0"/>
              <a:t>Possible Categories:</a:t>
            </a:r>
            <a:endParaRPr lang="en" sz="1000" b="1" dirty="0"/>
          </a:p>
          <a:p>
            <a:pPr marL="457200" lvl="0" indent="-292100">
              <a:lnSpc>
                <a:spcPct val="115000"/>
              </a:lnSpc>
              <a:spcBef>
                <a:spcPts val="0"/>
              </a:spcBef>
              <a:buSzPct val="100000"/>
            </a:pPr>
            <a:r>
              <a:rPr lang="en" sz="1000" dirty="0"/>
              <a:t>Never attended</a:t>
            </a:r>
          </a:p>
          <a:p>
            <a:pPr marL="457200" lvl="0" indent="-292100">
              <a:lnSpc>
                <a:spcPct val="115000"/>
              </a:lnSpc>
              <a:spcBef>
                <a:spcPts val="0"/>
              </a:spcBef>
              <a:buSzPct val="100000"/>
            </a:pPr>
            <a:r>
              <a:rPr lang="en" sz="1000" dirty="0"/>
              <a:t>Attends 1-3 shows per year</a:t>
            </a:r>
          </a:p>
          <a:p>
            <a:pPr marL="457200" lvl="0" indent="-292100">
              <a:lnSpc>
                <a:spcPct val="115000"/>
              </a:lnSpc>
              <a:spcBef>
                <a:spcPts val="0"/>
              </a:spcBef>
              <a:buSzPct val="100000"/>
            </a:pPr>
            <a:r>
              <a:rPr lang="en" sz="1000" dirty="0"/>
              <a:t>Attends 4-6 shows per year</a:t>
            </a:r>
          </a:p>
          <a:p>
            <a:pPr marL="457200" lvl="0" indent="-292100">
              <a:lnSpc>
                <a:spcPct val="115000"/>
              </a:lnSpc>
              <a:spcBef>
                <a:spcPts val="0"/>
              </a:spcBef>
              <a:buSzPct val="100000"/>
            </a:pPr>
            <a:r>
              <a:rPr lang="en" sz="1000" dirty="0"/>
              <a:t>Attends 7+ shows per year</a:t>
            </a:r>
          </a:p>
          <a:p>
            <a:pPr marL="457200" lvl="0" indent="-292100" rtl="0">
              <a:lnSpc>
                <a:spcPct val="115000"/>
              </a:lnSpc>
              <a:spcBef>
                <a:spcPts val="0"/>
              </a:spcBef>
              <a:buSzPct val="100000"/>
            </a:pPr>
            <a:r>
              <a:rPr lang="en" sz="1000" dirty="0"/>
              <a:t>Season ticket holder</a:t>
            </a:r>
          </a:p>
        </p:txBody>
      </p:sp>
      <p:sp>
        <p:nvSpPr>
          <p:cNvPr id="1605" name="Shape 1605"/>
          <p:cNvSpPr txBox="1">
            <a:spLocks noGrp="1"/>
          </p:cNvSpPr>
          <p:nvPr>
            <p:ph type="body" idx="1"/>
          </p:nvPr>
        </p:nvSpPr>
        <p:spPr>
          <a:xfrm>
            <a:off x="2442475" y="2239150"/>
            <a:ext cx="1939500" cy="2463900"/>
          </a:xfrm>
          <a:prstGeom prst="rect">
            <a:avLst/>
          </a:prstGeom>
          <a:ln w="38100" cap="flat" cmpd="sng">
            <a:solidFill>
              <a:srgbClr val="FFFFFF"/>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1000" b="1" dirty="0">
                <a:solidFill>
                  <a:schemeClr val="accent1"/>
                </a:solidFill>
              </a:rPr>
              <a:t>Demographic </a:t>
            </a:r>
            <a:r>
              <a:rPr lang="en" sz="1000" b="1" dirty="0" smtClean="0">
                <a:solidFill>
                  <a:schemeClr val="accent1"/>
                </a:solidFill>
              </a:rPr>
              <a:t>Segmentation</a:t>
            </a:r>
          </a:p>
          <a:p>
            <a:pPr lvl="0">
              <a:spcBef>
                <a:spcPts val="0"/>
              </a:spcBef>
              <a:buNone/>
            </a:pPr>
            <a:endParaRPr lang="en" sz="1000" b="1" dirty="0">
              <a:solidFill>
                <a:schemeClr val="accent1"/>
              </a:solidFill>
            </a:endParaRPr>
          </a:p>
          <a:p>
            <a:pPr lvl="0" rtl="0">
              <a:spcBef>
                <a:spcPts val="0"/>
              </a:spcBef>
              <a:buNone/>
            </a:pPr>
            <a:r>
              <a:rPr lang="en" sz="1000" b="1" dirty="0"/>
              <a:t>Variable: </a:t>
            </a:r>
            <a:r>
              <a:rPr lang="en" sz="1000" dirty="0" smtClean="0"/>
              <a:t>Gender</a:t>
            </a:r>
          </a:p>
          <a:p>
            <a:pPr lvl="0" rtl="0">
              <a:spcBef>
                <a:spcPts val="0"/>
              </a:spcBef>
              <a:buNone/>
            </a:pPr>
            <a:endParaRPr lang="en" sz="1000" dirty="0"/>
          </a:p>
          <a:p>
            <a:pPr lvl="0">
              <a:spcBef>
                <a:spcPts val="0"/>
              </a:spcBef>
              <a:buNone/>
            </a:pPr>
            <a:r>
              <a:rPr lang="en" sz="1000" b="1" dirty="0"/>
              <a:t>Possible Categories:</a:t>
            </a:r>
          </a:p>
          <a:p>
            <a:pPr marL="457200" lvl="0" indent="-292100">
              <a:lnSpc>
                <a:spcPct val="115000"/>
              </a:lnSpc>
              <a:spcBef>
                <a:spcPts val="0"/>
              </a:spcBef>
              <a:buSzPct val="100000"/>
            </a:pPr>
            <a:r>
              <a:rPr lang="en" sz="1000" dirty="0"/>
              <a:t>Male</a:t>
            </a:r>
          </a:p>
          <a:p>
            <a:pPr marL="457200" lvl="0" indent="-292100" rtl="0">
              <a:lnSpc>
                <a:spcPct val="115000"/>
              </a:lnSpc>
              <a:spcBef>
                <a:spcPts val="0"/>
              </a:spcBef>
              <a:buSzPct val="100000"/>
            </a:pPr>
            <a:r>
              <a:rPr lang="en" sz="1000" dirty="0"/>
              <a:t>Female</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09"/>
        <p:cNvGrpSpPr/>
        <p:nvPr/>
      </p:nvGrpSpPr>
      <p:grpSpPr>
        <a:xfrm>
          <a:off x="0" y="0"/>
          <a:ext cx="0" cy="0"/>
          <a:chOff x="0" y="0"/>
          <a:chExt cx="0" cy="0"/>
        </a:xfrm>
      </p:grpSpPr>
      <p:sp>
        <p:nvSpPr>
          <p:cNvPr id="1610" name="Shape 1610"/>
          <p:cNvSpPr txBox="1">
            <a:spLocks noGrp="1"/>
          </p:cNvSpPr>
          <p:nvPr>
            <p:ph type="title"/>
          </p:nvPr>
        </p:nvSpPr>
        <p:spPr>
          <a:xfrm>
            <a:off x="1518450" y="735025"/>
            <a:ext cx="7865100" cy="645300"/>
          </a:xfrm>
          <a:prstGeom prst="rect">
            <a:avLst/>
          </a:prstGeom>
        </p:spPr>
        <p:txBody>
          <a:bodyPr lIns="91425" tIns="91425" rIns="91425" bIns="91425" anchor="b" anchorCtr="0">
            <a:noAutofit/>
          </a:bodyPr>
          <a:lstStyle/>
          <a:p>
            <a:pPr lvl="0" rtl="0">
              <a:spcBef>
                <a:spcPts val="0"/>
              </a:spcBef>
              <a:buNone/>
            </a:pPr>
            <a:r>
              <a:rPr lang="en" sz="3000"/>
              <a:t>  Differentiated Marketing Strategy</a:t>
            </a:r>
          </a:p>
        </p:txBody>
      </p:sp>
      <p:sp>
        <p:nvSpPr>
          <p:cNvPr id="1611" name="Shape 1611"/>
          <p:cNvSpPr txBox="1">
            <a:spLocks noGrp="1"/>
          </p:cNvSpPr>
          <p:nvPr>
            <p:ph type="body" idx="1"/>
          </p:nvPr>
        </p:nvSpPr>
        <p:spPr>
          <a:xfrm>
            <a:off x="689450" y="1710000"/>
            <a:ext cx="4782000" cy="3433500"/>
          </a:xfrm>
          <a:prstGeom prst="rect">
            <a:avLst/>
          </a:prstGeom>
        </p:spPr>
        <p:txBody>
          <a:bodyPr lIns="91425" tIns="91425" rIns="91425" bIns="91425" anchor="t" anchorCtr="0">
            <a:noAutofit/>
          </a:bodyPr>
          <a:lstStyle/>
          <a:p>
            <a:pPr marL="457200" lvl="0" indent="-228600" rtl="0">
              <a:lnSpc>
                <a:spcPct val="125000"/>
              </a:lnSpc>
              <a:spcBef>
                <a:spcPts val="0"/>
              </a:spcBef>
              <a:spcAft>
                <a:spcPts val="1000"/>
              </a:spcAft>
            </a:pPr>
            <a:r>
              <a:rPr lang="en"/>
              <a:t>Differs their programming to appeal to as many demographics as possible</a:t>
            </a:r>
          </a:p>
          <a:p>
            <a:pPr marL="914400" lvl="1" indent="-228600" rtl="0">
              <a:lnSpc>
                <a:spcPct val="125000"/>
              </a:lnSpc>
              <a:spcBef>
                <a:spcPts val="0"/>
              </a:spcBef>
            </a:pPr>
            <a:r>
              <a:rPr lang="en"/>
              <a:t>ActOne Series for children and families</a:t>
            </a:r>
          </a:p>
          <a:p>
            <a:pPr marL="914400" lvl="1" indent="-228600" rtl="0">
              <a:lnSpc>
                <a:spcPct val="125000"/>
              </a:lnSpc>
              <a:spcBef>
                <a:spcPts val="0"/>
              </a:spcBef>
            </a:pPr>
            <a:r>
              <a:rPr lang="en"/>
              <a:t>NextGen for young business professionals</a:t>
            </a:r>
          </a:p>
          <a:p>
            <a:pPr marL="914400" lvl="1" indent="-228600" rtl="0">
              <a:lnSpc>
                <a:spcPct val="125000"/>
              </a:lnSpc>
              <a:spcBef>
                <a:spcPts val="0"/>
              </a:spcBef>
            </a:pPr>
            <a:r>
              <a:rPr lang="en"/>
              <a:t>Student ticket prices for MSU Students</a:t>
            </a:r>
          </a:p>
          <a:p>
            <a:pPr marL="914400" lvl="1" indent="-228600" rtl="0">
              <a:lnSpc>
                <a:spcPct val="125000"/>
              </a:lnSpc>
              <a:spcBef>
                <a:spcPts val="0"/>
              </a:spcBef>
            </a:pPr>
            <a:r>
              <a:rPr lang="en"/>
              <a:t>World View Lecture Series for MSU academic community</a:t>
            </a:r>
          </a:p>
          <a:p>
            <a:pPr marL="457200" lvl="0" indent="-228600" rtl="0">
              <a:lnSpc>
                <a:spcPct val="125000"/>
              </a:lnSpc>
              <a:spcBef>
                <a:spcPts val="1000"/>
              </a:spcBef>
            </a:pPr>
            <a:r>
              <a:rPr lang="en"/>
              <a:t>Programming strives to appeal to all cultures and ethnicities to make performing arts inclusive of all audiences</a:t>
            </a:r>
          </a:p>
          <a:p>
            <a:pPr lvl="0" rtl="0">
              <a:lnSpc>
                <a:spcPct val="115000"/>
              </a:lnSpc>
              <a:spcBef>
                <a:spcPts val="0"/>
              </a:spcBef>
              <a:buNone/>
            </a:pPr>
            <a:endParaRPr sz="1800" b="1"/>
          </a:p>
        </p:txBody>
      </p:sp>
      <p:pic>
        <p:nvPicPr>
          <p:cNvPr id="1612" name="Shape 1612"/>
          <p:cNvPicPr preferRelativeResize="0"/>
          <p:nvPr/>
        </p:nvPicPr>
        <p:blipFill>
          <a:blip r:embed="rId3">
            <a:alphaModFix/>
          </a:blip>
          <a:stretch>
            <a:fillRect/>
          </a:stretch>
        </p:blipFill>
        <p:spPr>
          <a:xfrm>
            <a:off x="5683750" y="1961025"/>
            <a:ext cx="1951875" cy="1097925"/>
          </a:xfrm>
          <a:prstGeom prst="rect">
            <a:avLst/>
          </a:prstGeom>
          <a:noFill/>
          <a:ln>
            <a:noFill/>
          </a:ln>
        </p:spPr>
      </p:pic>
      <p:pic>
        <p:nvPicPr>
          <p:cNvPr id="1613" name="Shape 1613"/>
          <p:cNvPicPr preferRelativeResize="0"/>
          <p:nvPr/>
        </p:nvPicPr>
        <p:blipFill rotWithShape="1">
          <a:blip r:embed="rId4">
            <a:alphaModFix/>
          </a:blip>
          <a:srcRect l="10213" t="17291" r="10308" b="17134"/>
          <a:stretch/>
        </p:blipFill>
        <p:spPr>
          <a:xfrm>
            <a:off x="5683750" y="3274275"/>
            <a:ext cx="1951875" cy="9281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8" name="Shape 1618"/>
          <p:cNvSpPr txBox="1">
            <a:spLocks noGrp="1"/>
          </p:cNvSpPr>
          <p:nvPr>
            <p:ph type="title" idx="4294967295"/>
          </p:nvPr>
        </p:nvSpPr>
        <p:spPr>
          <a:xfrm>
            <a:off x="1759075" y="557000"/>
            <a:ext cx="4094100" cy="645300"/>
          </a:xfrm>
          <a:prstGeom prst="rect">
            <a:avLst/>
          </a:prstGeom>
        </p:spPr>
        <p:txBody>
          <a:bodyPr lIns="91425" tIns="91425" rIns="91425" bIns="91425" anchor="b" anchorCtr="0">
            <a:noAutofit/>
          </a:bodyPr>
          <a:lstStyle/>
          <a:p>
            <a:pPr lvl="0" rtl="0">
              <a:spcBef>
                <a:spcPts val="0"/>
              </a:spcBef>
              <a:buNone/>
            </a:pPr>
            <a:r>
              <a:rPr lang="en" sz="3000"/>
              <a:t>Positioning Map</a:t>
            </a:r>
          </a:p>
        </p:txBody>
      </p:sp>
      <p:cxnSp>
        <p:nvCxnSpPr>
          <p:cNvPr id="1619" name="Shape 1619"/>
          <p:cNvCxnSpPr/>
          <p:nvPr/>
        </p:nvCxnSpPr>
        <p:spPr>
          <a:xfrm>
            <a:off x="3061750" y="1620750"/>
            <a:ext cx="10200" cy="3147900"/>
          </a:xfrm>
          <a:prstGeom prst="straightConnector1">
            <a:avLst/>
          </a:prstGeom>
          <a:noFill/>
          <a:ln w="9525" cap="flat" cmpd="sng">
            <a:solidFill>
              <a:srgbClr val="FFFFFF"/>
            </a:solidFill>
            <a:prstDash val="solid"/>
            <a:round/>
            <a:headEnd type="none" w="lg" len="lg"/>
            <a:tailEnd type="triangle" w="lg" len="lg"/>
          </a:ln>
        </p:spPr>
      </p:cxnSp>
      <p:cxnSp>
        <p:nvCxnSpPr>
          <p:cNvPr id="1620" name="Shape 1620"/>
          <p:cNvCxnSpPr/>
          <p:nvPr/>
        </p:nvCxnSpPr>
        <p:spPr>
          <a:xfrm rot="10800000" flipH="1">
            <a:off x="3061750" y="1496775"/>
            <a:ext cx="10200" cy="3147899"/>
          </a:xfrm>
          <a:prstGeom prst="straightConnector1">
            <a:avLst/>
          </a:prstGeom>
          <a:noFill/>
          <a:ln w="9525" cap="flat" cmpd="sng">
            <a:solidFill>
              <a:srgbClr val="FFFFFF"/>
            </a:solidFill>
            <a:prstDash val="solid"/>
            <a:round/>
            <a:headEnd type="none" w="lg" len="lg"/>
            <a:tailEnd type="triangle" w="lg" len="lg"/>
          </a:ln>
        </p:spPr>
      </p:cxnSp>
      <p:cxnSp>
        <p:nvCxnSpPr>
          <p:cNvPr id="1621" name="Shape 1621"/>
          <p:cNvCxnSpPr/>
          <p:nvPr/>
        </p:nvCxnSpPr>
        <p:spPr>
          <a:xfrm rot="10800000">
            <a:off x="521400" y="3065625"/>
            <a:ext cx="4752600" cy="10200"/>
          </a:xfrm>
          <a:prstGeom prst="straightConnector1">
            <a:avLst/>
          </a:prstGeom>
          <a:noFill/>
          <a:ln w="9525" cap="flat" cmpd="sng">
            <a:solidFill>
              <a:srgbClr val="FFFFFF"/>
            </a:solidFill>
            <a:prstDash val="solid"/>
            <a:round/>
            <a:headEnd type="none" w="lg" len="lg"/>
            <a:tailEnd type="triangle" w="lg" len="lg"/>
          </a:ln>
        </p:spPr>
      </p:cxnSp>
      <p:cxnSp>
        <p:nvCxnSpPr>
          <p:cNvPr id="1622" name="Shape 1622"/>
          <p:cNvCxnSpPr/>
          <p:nvPr/>
        </p:nvCxnSpPr>
        <p:spPr>
          <a:xfrm>
            <a:off x="521400" y="3065625"/>
            <a:ext cx="4752600" cy="10200"/>
          </a:xfrm>
          <a:prstGeom prst="straightConnector1">
            <a:avLst/>
          </a:prstGeom>
          <a:noFill/>
          <a:ln w="9525" cap="flat" cmpd="sng">
            <a:solidFill>
              <a:srgbClr val="FFFFFF"/>
            </a:solidFill>
            <a:prstDash val="solid"/>
            <a:round/>
            <a:headEnd type="none" w="lg" len="lg"/>
            <a:tailEnd type="triangle" w="lg" len="lg"/>
          </a:ln>
        </p:spPr>
      </p:cxnSp>
      <p:sp>
        <p:nvSpPr>
          <p:cNvPr id="1623" name="Shape 1623"/>
          <p:cNvSpPr txBox="1"/>
          <p:nvPr/>
        </p:nvSpPr>
        <p:spPr>
          <a:xfrm>
            <a:off x="5490150" y="1352200"/>
            <a:ext cx="3400800" cy="1308600"/>
          </a:xfrm>
          <a:prstGeom prst="rect">
            <a:avLst/>
          </a:prstGeom>
          <a:noFill/>
          <a:ln>
            <a:noFill/>
          </a:ln>
        </p:spPr>
        <p:txBody>
          <a:bodyPr lIns="91425" tIns="91425" rIns="91425" bIns="91425" anchor="t" anchorCtr="0">
            <a:noAutofit/>
          </a:bodyPr>
          <a:lstStyle/>
          <a:p>
            <a:pPr lvl="0">
              <a:spcBef>
                <a:spcPts val="0"/>
              </a:spcBef>
              <a:buNone/>
            </a:pPr>
            <a:r>
              <a:rPr lang="en" sz="1800">
                <a:solidFill>
                  <a:schemeClr val="accent4"/>
                </a:solidFill>
              </a:rPr>
              <a:t>Two attributes: </a:t>
            </a:r>
          </a:p>
          <a:p>
            <a:pPr lvl="0">
              <a:spcBef>
                <a:spcPts val="0"/>
              </a:spcBef>
              <a:buNone/>
            </a:pPr>
            <a:r>
              <a:rPr lang="en">
                <a:solidFill>
                  <a:srgbClr val="FFFFFF"/>
                </a:solidFill>
              </a:rPr>
              <a:t>Focus on affordability and quality of programming as these are the two characteristics audiences typically use to compare theatres.</a:t>
            </a:r>
          </a:p>
        </p:txBody>
      </p:sp>
      <p:sp>
        <p:nvSpPr>
          <p:cNvPr id="1624" name="Shape 1624"/>
          <p:cNvSpPr txBox="1"/>
          <p:nvPr/>
        </p:nvSpPr>
        <p:spPr>
          <a:xfrm>
            <a:off x="2482750" y="4693800"/>
            <a:ext cx="1564500" cy="374700"/>
          </a:xfrm>
          <a:prstGeom prst="rect">
            <a:avLst/>
          </a:prstGeom>
          <a:noFill/>
          <a:ln>
            <a:noFill/>
          </a:ln>
        </p:spPr>
        <p:txBody>
          <a:bodyPr lIns="91425" tIns="91425" rIns="91425" bIns="91425" anchor="t" anchorCtr="0">
            <a:noAutofit/>
          </a:bodyPr>
          <a:lstStyle/>
          <a:p>
            <a:pPr lvl="0">
              <a:spcBef>
                <a:spcPts val="0"/>
              </a:spcBef>
              <a:buNone/>
            </a:pPr>
            <a:r>
              <a:rPr lang="en" b="1">
                <a:solidFill>
                  <a:srgbClr val="FFFFFF"/>
                </a:solidFill>
              </a:rPr>
              <a:t>Low Quality</a:t>
            </a:r>
          </a:p>
        </p:txBody>
      </p:sp>
      <p:sp>
        <p:nvSpPr>
          <p:cNvPr id="1625" name="Shape 1625"/>
          <p:cNvSpPr txBox="1"/>
          <p:nvPr/>
        </p:nvSpPr>
        <p:spPr>
          <a:xfrm>
            <a:off x="2482750" y="1122075"/>
            <a:ext cx="1564500" cy="374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3F3F3"/>
                </a:solidFill>
              </a:rPr>
              <a:t>High Quality</a:t>
            </a:r>
          </a:p>
        </p:txBody>
      </p:sp>
      <p:sp>
        <p:nvSpPr>
          <p:cNvPr id="1626" name="Shape 1626"/>
          <p:cNvSpPr txBox="1"/>
          <p:nvPr/>
        </p:nvSpPr>
        <p:spPr>
          <a:xfrm>
            <a:off x="51850" y="3155425"/>
            <a:ext cx="1564499" cy="374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rPr>
              <a:t>Low Prices</a:t>
            </a:r>
          </a:p>
        </p:txBody>
      </p:sp>
      <p:sp>
        <p:nvSpPr>
          <p:cNvPr id="1627" name="Shape 1627"/>
          <p:cNvSpPr txBox="1"/>
          <p:nvPr/>
        </p:nvSpPr>
        <p:spPr>
          <a:xfrm>
            <a:off x="4682550" y="3155425"/>
            <a:ext cx="1564500" cy="374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rPr>
              <a:t>High Prices</a:t>
            </a:r>
          </a:p>
        </p:txBody>
      </p:sp>
      <p:sp>
        <p:nvSpPr>
          <p:cNvPr id="1628" name="Shape 1628"/>
          <p:cNvSpPr/>
          <p:nvPr/>
        </p:nvSpPr>
        <p:spPr>
          <a:xfrm rot="2690833">
            <a:off x="3738855" y="2690119"/>
            <a:ext cx="318199" cy="320108"/>
          </a:xfrm>
          <a:prstGeom prst="mathPlus">
            <a:avLst>
              <a:gd name="adj1" fmla="val 2352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29" name="Shape 1629"/>
          <p:cNvSpPr/>
          <p:nvPr/>
        </p:nvSpPr>
        <p:spPr>
          <a:xfrm rot="2690833">
            <a:off x="2495280" y="1686444"/>
            <a:ext cx="318199" cy="320108"/>
          </a:xfrm>
          <a:prstGeom prst="mathPlus">
            <a:avLst>
              <a:gd name="adj1" fmla="val 23520"/>
            </a:avLst>
          </a:prstGeom>
          <a:solidFill>
            <a:schemeClr val="accent4"/>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30" name="Shape 1630"/>
          <p:cNvSpPr txBox="1"/>
          <p:nvPr/>
        </p:nvSpPr>
        <p:spPr>
          <a:xfrm>
            <a:off x="3249125" y="2431250"/>
            <a:ext cx="1768200" cy="374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rPr>
              <a:t>Current Position</a:t>
            </a:r>
          </a:p>
        </p:txBody>
      </p:sp>
      <p:sp>
        <p:nvSpPr>
          <p:cNvPr id="1631" name="Shape 1631"/>
          <p:cNvSpPr txBox="1"/>
          <p:nvPr/>
        </p:nvSpPr>
        <p:spPr>
          <a:xfrm>
            <a:off x="1209250" y="1620750"/>
            <a:ext cx="1564500" cy="374700"/>
          </a:xfrm>
          <a:prstGeom prst="rect">
            <a:avLst/>
          </a:prstGeom>
          <a:noFill/>
          <a:ln>
            <a:noFill/>
          </a:ln>
        </p:spPr>
        <p:txBody>
          <a:bodyPr lIns="91425" tIns="91425" rIns="91425" bIns="91425" anchor="t" anchorCtr="0">
            <a:noAutofit/>
          </a:bodyPr>
          <a:lstStyle/>
          <a:p>
            <a:pPr lvl="0" rtl="0">
              <a:spcBef>
                <a:spcPts val="0"/>
              </a:spcBef>
              <a:buNone/>
            </a:pPr>
            <a:r>
              <a:rPr lang="en" b="1">
                <a:solidFill>
                  <a:srgbClr val="FFFFFF"/>
                </a:solidFill>
              </a:rPr>
              <a:t>Ideal Position</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0"/>
                                        </p:tgtEl>
                                        <p:attrNameLst>
                                          <p:attrName>style.visibility</p:attrName>
                                        </p:attrNameLst>
                                      </p:cBhvr>
                                      <p:to>
                                        <p:strVal val="visible"/>
                                      </p:to>
                                    </p:set>
                                    <p:animEffect transition="in" filter="fade">
                                      <p:cBhvr>
                                        <p:cTn id="7" dur="1000"/>
                                        <p:tgtEl>
                                          <p:spTgt spid="1630"/>
                                        </p:tgtEl>
                                      </p:cBhvr>
                                    </p:animEffect>
                                  </p:childTnLst>
                                </p:cTn>
                              </p:par>
                              <p:par>
                                <p:cTn id="8" presetID="10" presetClass="entr" presetSubtype="0" fill="hold" nodeType="withEffect">
                                  <p:stCondLst>
                                    <p:cond delay="0"/>
                                  </p:stCondLst>
                                  <p:childTnLst>
                                    <p:set>
                                      <p:cBhvr>
                                        <p:cTn id="9" dur="1" fill="hold">
                                          <p:stCondLst>
                                            <p:cond delay="0"/>
                                          </p:stCondLst>
                                        </p:cTn>
                                        <p:tgtEl>
                                          <p:spTgt spid="1628"/>
                                        </p:tgtEl>
                                        <p:attrNameLst>
                                          <p:attrName>style.visibility</p:attrName>
                                        </p:attrNameLst>
                                      </p:cBhvr>
                                      <p:to>
                                        <p:strVal val="visible"/>
                                      </p:to>
                                    </p:set>
                                    <p:animEffect transition="in" filter="fade">
                                      <p:cBhvr>
                                        <p:cTn id="10" dur="1000"/>
                                        <p:tgtEl>
                                          <p:spTgt spid="162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631"/>
                                        </p:tgtEl>
                                        <p:attrNameLst>
                                          <p:attrName>style.visibility</p:attrName>
                                        </p:attrNameLst>
                                      </p:cBhvr>
                                      <p:to>
                                        <p:strVal val="visible"/>
                                      </p:to>
                                    </p:set>
                                    <p:animEffect transition="in" filter="fade">
                                      <p:cBhvr>
                                        <p:cTn id="14" dur="1000"/>
                                        <p:tgtEl>
                                          <p:spTgt spid="1631"/>
                                        </p:tgtEl>
                                      </p:cBhvr>
                                    </p:animEffect>
                                  </p:childTnLst>
                                </p:cTn>
                              </p:par>
                              <p:par>
                                <p:cTn id="15" presetID="10" presetClass="entr" presetSubtype="0" fill="hold" nodeType="withEffect">
                                  <p:stCondLst>
                                    <p:cond delay="0"/>
                                  </p:stCondLst>
                                  <p:childTnLst>
                                    <p:set>
                                      <p:cBhvr>
                                        <p:cTn id="16" dur="1" fill="hold">
                                          <p:stCondLst>
                                            <p:cond delay="0"/>
                                          </p:stCondLst>
                                        </p:cTn>
                                        <p:tgtEl>
                                          <p:spTgt spid="1629"/>
                                        </p:tgtEl>
                                        <p:attrNameLst>
                                          <p:attrName>style.visibility</p:attrName>
                                        </p:attrNameLst>
                                      </p:cBhvr>
                                      <p:to>
                                        <p:strVal val="visible"/>
                                      </p:to>
                                    </p:set>
                                    <p:animEffect transition="in" filter="fade">
                                      <p:cBhvr>
                                        <p:cTn id="17" dur="1000"/>
                                        <p:tgtEl>
                                          <p:spTgt spid="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35"/>
        <p:cNvGrpSpPr/>
        <p:nvPr/>
      </p:nvGrpSpPr>
      <p:grpSpPr>
        <a:xfrm>
          <a:off x="0" y="0"/>
          <a:ext cx="0" cy="0"/>
          <a:chOff x="0" y="0"/>
          <a:chExt cx="0" cy="0"/>
        </a:xfrm>
      </p:grpSpPr>
      <p:pic>
        <p:nvPicPr>
          <p:cNvPr id="1636" name="Shape 1636"/>
          <p:cNvPicPr preferRelativeResize="0"/>
          <p:nvPr/>
        </p:nvPicPr>
        <p:blipFill>
          <a:blip r:embed="rId3">
            <a:alphaModFix/>
          </a:blip>
          <a:stretch>
            <a:fillRect/>
          </a:stretch>
        </p:blipFill>
        <p:spPr>
          <a:xfrm>
            <a:off x="0" y="0"/>
            <a:ext cx="9144000" cy="5143499"/>
          </a:xfrm>
          <a:prstGeom prst="rect">
            <a:avLst/>
          </a:prstGeom>
          <a:noFill/>
          <a:ln>
            <a:noFill/>
          </a:ln>
        </p:spPr>
      </p:pic>
      <p:sp>
        <p:nvSpPr>
          <p:cNvPr id="1637" name="Shape 1637"/>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8. Brand Management &amp;</a:t>
            </a:r>
          </a:p>
          <a:p>
            <a:pPr lvl="0" algn="ctr" rtl="0">
              <a:spcBef>
                <a:spcPts val="0"/>
              </a:spcBef>
              <a:buNone/>
            </a:pPr>
            <a:r>
              <a:rPr lang="en" sz="3000" b="1">
                <a:solidFill>
                  <a:srgbClr val="FFFFFF"/>
                </a:solidFill>
                <a:latin typeface="Nixie One"/>
                <a:ea typeface="Nixie One"/>
                <a:cs typeface="Nixie One"/>
                <a:sym typeface="Nixie One"/>
              </a:rPr>
              <a:t> Product Decisions</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37"/>
                                        </p:tgtEl>
                                        <p:attrNameLst>
                                          <p:attrName>style.visibility</p:attrName>
                                        </p:attrNameLst>
                                      </p:cBhvr>
                                      <p:to>
                                        <p:strVal val="visible"/>
                                      </p:to>
                                    </p:set>
                                    <p:animEffect transition="in" filter="fade">
                                      <p:cBhvr>
                                        <p:cTn id="7" dur="500"/>
                                        <p:tgtEl>
                                          <p:spTgt spid="1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41"/>
        <p:cNvGrpSpPr/>
        <p:nvPr/>
      </p:nvGrpSpPr>
      <p:grpSpPr>
        <a:xfrm>
          <a:off x="0" y="0"/>
          <a:ext cx="0" cy="0"/>
          <a:chOff x="0" y="0"/>
          <a:chExt cx="0" cy="0"/>
        </a:xfrm>
      </p:grpSpPr>
      <p:sp>
        <p:nvSpPr>
          <p:cNvPr id="1642" name="Shape 1642"/>
          <p:cNvSpPr txBox="1">
            <a:spLocks noGrp="1"/>
          </p:cNvSpPr>
          <p:nvPr>
            <p:ph type="title"/>
          </p:nvPr>
        </p:nvSpPr>
        <p:spPr>
          <a:xfrm>
            <a:off x="1780800" y="608175"/>
            <a:ext cx="8513100" cy="645300"/>
          </a:xfrm>
          <a:prstGeom prst="rect">
            <a:avLst/>
          </a:prstGeom>
        </p:spPr>
        <p:txBody>
          <a:bodyPr lIns="91425" tIns="91425" rIns="91425" bIns="91425" anchor="b" anchorCtr="0">
            <a:noAutofit/>
          </a:bodyPr>
          <a:lstStyle/>
          <a:p>
            <a:pPr lvl="0" rtl="0">
              <a:spcBef>
                <a:spcPts val="0"/>
              </a:spcBef>
              <a:buNone/>
            </a:pPr>
            <a:r>
              <a:rPr lang="en" sz="3200"/>
              <a:t>Brand Equity</a:t>
            </a:r>
          </a:p>
        </p:txBody>
      </p:sp>
      <p:sp>
        <p:nvSpPr>
          <p:cNvPr id="1643" name="Shape 1643"/>
          <p:cNvSpPr txBox="1">
            <a:spLocks noGrp="1"/>
          </p:cNvSpPr>
          <p:nvPr>
            <p:ph type="body" idx="1"/>
          </p:nvPr>
        </p:nvSpPr>
        <p:spPr>
          <a:xfrm>
            <a:off x="1715200" y="2395450"/>
            <a:ext cx="4393200" cy="1064400"/>
          </a:xfrm>
          <a:prstGeom prst="rect">
            <a:avLst/>
          </a:prstGeom>
          <a:ln>
            <a:noFill/>
          </a:ln>
        </p:spPr>
        <p:txBody>
          <a:bodyPr lIns="91425" tIns="91425" rIns="91425" bIns="91425" anchor="t" anchorCtr="0">
            <a:noAutofit/>
          </a:bodyPr>
          <a:lstStyle/>
          <a:p>
            <a:pPr lvl="0" rtl="0">
              <a:spcBef>
                <a:spcPts val="0"/>
              </a:spcBef>
              <a:spcAft>
                <a:spcPts val="1000"/>
              </a:spcAft>
              <a:buNone/>
            </a:pPr>
            <a:r>
              <a:rPr lang="en" sz="1800" b="1">
                <a:solidFill>
                  <a:schemeClr val="accent1"/>
                </a:solidFill>
              </a:rPr>
              <a:t>Awareness</a:t>
            </a:r>
          </a:p>
          <a:p>
            <a:pPr marL="0" lvl="0" indent="0" rtl="0">
              <a:spcBef>
                <a:spcPts val="0"/>
              </a:spcBef>
              <a:spcAft>
                <a:spcPts val="1000"/>
              </a:spcAft>
              <a:buNone/>
            </a:pPr>
            <a:r>
              <a:rPr lang="en"/>
              <a:t>Lansing natives are very aware since it has served as a community staple; students tend to be less aware and attend shows less frequently</a:t>
            </a:r>
          </a:p>
          <a:p>
            <a:pPr marL="0" lvl="0" indent="0" rtl="0">
              <a:spcBef>
                <a:spcPts val="0"/>
              </a:spcBef>
              <a:spcAft>
                <a:spcPts val="1000"/>
              </a:spcAft>
              <a:buNone/>
            </a:pPr>
            <a:endParaRPr/>
          </a:p>
          <a:p>
            <a:pPr marL="457200" lvl="0" indent="0" rtl="0">
              <a:spcBef>
                <a:spcPts val="0"/>
              </a:spcBef>
              <a:buNone/>
            </a:pPr>
            <a:endParaRPr/>
          </a:p>
          <a:p>
            <a:pPr lvl="0" rtl="0">
              <a:spcBef>
                <a:spcPts val="0"/>
              </a:spcBef>
              <a:buNone/>
            </a:pPr>
            <a:r>
              <a:rPr lang="en"/>
              <a:t>   </a:t>
            </a:r>
          </a:p>
          <a:p>
            <a:pPr lvl="0" rtl="0">
              <a:spcBef>
                <a:spcPts val="0"/>
              </a:spcBef>
              <a:buNone/>
            </a:pPr>
            <a:r>
              <a:rPr lang="en"/>
              <a:t>  </a:t>
            </a:r>
          </a:p>
          <a:p>
            <a:pPr lvl="0" rtl="0">
              <a:spcBef>
                <a:spcPts val="0"/>
              </a:spcBef>
              <a:buNone/>
            </a:pPr>
            <a:endParaRPr/>
          </a:p>
          <a:p>
            <a:pPr lvl="0" rtl="0">
              <a:spcBef>
                <a:spcPts val="0"/>
              </a:spcBef>
              <a:buNone/>
            </a:pPr>
            <a:endParaRPr/>
          </a:p>
          <a:p>
            <a:pPr lvl="0" rtl="0">
              <a:spcBef>
                <a:spcPts val="0"/>
              </a:spcBef>
              <a:buNone/>
            </a:pPr>
            <a:endParaRPr/>
          </a:p>
        </p:txBody>
      </p:sp>
      <p:sp>
        <p:nvSpPr>
          <p:cNvPr id="1644" name="Shape 1644"/>
          <p:cNvSpPr txBox="1"/>
          <p:nvPr/>
        </p:nvSpPr>
        <p:spPr>
          <a:xfrm>
            <a:off x="1715200" y="1202750"/>
            <a:ext cx="3934200" cy="1064400"/>
          </a:xfrm>
          <a:prstGeom prst="rect">
            <a:avLst/>
          </a:prstGeom>
          <a:noFill/>
          <a:ln>
            <a:noFill/>
          </a:ln>
        </p:spPr>
        <p:txBody>
          <a:bodyPr lIns="91425" tIns="91425" rIns="91425" bIns="91425" anchor="t" anchorCtr="0">
            <a:noAutofit/>
          </a:bodyPr>
          <a:lstStyle/>
          <a:p>
            <a:pPr lvl="0" rtl="0">
              <a:spcBef>
                <a:spcPts val="600"/>
              </a:spcBef>
              <a:spcAft>
                <a:spcPts val="1000"/>
              </a:spcAft>
              <a:buNone/>
            </a:pPr>
            <a:r>
              <a:rPr lang="en" sz="1800" b="1">
                <a:solidFill>
                  <a:schemeClr val="accent1"/>
                </a:solidFill>
                <a:latin typeface="Muli"/>
                <a:ea typeface="Muli"/>
                <a:cs typeface="Muli"/>
                <a:sym typeface="Muli"/>
              </a:rPr>
              <a:t>Quality</a:t>
            </a:r>
          </a:p>
          <a:p>
            <a:pPr marL="0" lvl="0" indent="0" rtl="0">
              <a:spcBef>
                <a:spcPts val="480"/>
              </a:spcBef>
              <a:spcAft>
                <a:spcPts val="1000"/>
              </a:spcAft>
              <a:buNone/>
            </a:pPr>
            <a:r>
              <a:rPr lang="en">
                <a:solidFill>
                  <a:srgbClr val="C6DAEC"/>
                </a:solidFill>
                <a:latin typeface="Muli"/>
                <a:ea typeface="Muli"/>
                <a:cs typeface="Muli"/>
                <a:sym typeface="Muli"/>
              </a:rPr>
              <a:t>Known for quality shows and concerts; often brings first national runs of Broadway productions and other prominent acts</a:t>
            </a:r>
          </a:p>
        </p:txBody>
      </p:sp>
      <p:sp>
        <p:nvSpPr>
          <p:cNvPr id="1645" name="Shape 1645"/>
          <p:cNvSpPr txBox="1"/>
          <p:nvPr/>
        </p:nvSpPr>
        <p:spPr>
          <a:xfrm>
            <a:off x="1715200" y="3588150"/>
            <a:ext cx="3119700" cy="1323300"/>
          </a:xfrm>
          <a:prstGeom prst="rect">
            <a:avLst/>
          </a:prstGeom>
          <a:noFill/>
          <a:ln>
            <a:noFill/>
          </a:ln>
        </p:spPr>
        <p:txBody>
          <a:bodyPr lIns="91425" tIns="91425" rIns="91425" bIns="91425" anchor="t" anchorCtr="0">
            <a:noAutofit/>
          </a:bodyPr>
          <a:lstStyle/>
          <a:p>
            <a:pPr lvl="0" rtl="0">
              <a:spcBef>
                <a:spcPts val="600"/>
              </a:spcBef>
              <a:spcAft>
                <a:spcPts val="1000"/>
              </a:spcAft>
              <a:buNone/>
            </a:pPr>
            <a:r>
              <a:rPr lang="en" sz="1800" b="1" dirty="0">
                <a:solidFill>
                  <a:schemeClr val="accent1"/>
                </a:solidFill>
                <a:latin typeface="Muli"/>
                <a:ea typeface="Muli"/>
                <a:cs typeface="Muli"/>
                <a:sym typeface="Muli"/>
              </a:rPr>
              <a:t>Associations</a:t>
            </a:r>
          </a:p>
          <a:p>
            <a:pPr marL="457200" lvl="0" indent="-228600" rtl="0">
              <a:buClr>
                <a:srgbClr val="C6DAEC"/>
              </a:buClr>
              <a:buFont typeface="Muli"/>
              <a:buChar char="●"/>
            </a:pPr>
            <a:r>
              <a:rPr lang="en" dirty="0">
                <a:solidFill>
                  <a:srgbClr val="C6DAEC"/>
                </a:solidFill>
                <a:latin typeface="Muli"/>
                <a:ea typeface="Muli"/>
                <a:cs typeface="Muli"/>
                <a:sym typeface="Muli"/>
              </a:rPr>
              <a:t>Broadway</a:t>
            </a:r>
          </a:p>
          <a:p>
            <a:pPr marL="457200" lvl="0" indent="-228600" rtl="0">
              <a:buClr>
                <a:srgbClr val="C6DAEC"/>
              </a:buClr>
              <a:buFont typeface="Muli"/>
              <a:buChar char="●"/>
            </a:pPr>
            <a:r>
              <a:rPr lang="en" dirty="0">
                <a:solidFill>
                  <a:srgbClr val="C6DAEC"/>
                </a:solidFill>
                <a:latin typeface="Muli"/>
                <a:ea typeface="Muli"/>
                <a:cs typeface="Muli"/>
                <a:sym typeface="Muli"/>
              </a:rPr>
              <a:t>Michigan State University </a:t>
            </a:r>
          </a:p>
          <a:p>
            <a:pPr marL="457200" lvl="0" indent="-228600" rtl="0">
              <a:buClr>
                <a:srgbClr val="C6DAEC"/>
              </a:buClr>
              <a:buFont typeface="Muli"/>
              <a:buChar char="●"/>
            </a:pPr>
            <a:r>
              <a:rPr lang="en" dirty="0">
                <a:solidFill>
                  <a:srgbClr val="C6DAEC"/>
                </a:solidFill>
                <a:latin typeface="Muli"/>
                <a:ea typeface="Muli"/>
                <a:cs typeface="Muli"/>
                <a:sym typeface="Muli"/>
              </a:rPr>
              <a:t>Local arts organizations</a:t>
            </a:r>
          </a:p>
        </p:txBody>
      </p:sp>
      <p:pic>
        <p:nvPicPr>
          <p:cNvPr id="1646" name="Shape 1646"/>
          <p:cNvPicPr preferRelativeResize="0"/>
          <p:nvPr/>
        </p:nvPicPr>
        <p:blipFill>
          <a:blip r:embed="rId3">
            <a:alphaModFix/>
          </a:blip>
          <a:stretch>
            <a:fillRect/>
          </a:stretch>
        </p:blipFill>
        <p:spPr>
          <a:xfrm>
            <a:off x="6040725" y="1039950"/>
            <a:ext cx="2706524" cy="152242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50"/>
        <p:cNvGrpSpPr/>
        <p:nvPr/>
      </p:nvGrpSpPr>
      <p:grpSpPr>
        <a:xfrm>
          <a:off x="0" y="0"/>
          <a:ext cx="0" cy="0"/>
          <a:chOff x="0" y="0"/>
          <a:chExt cx="0" cy="0"/>
        </a:xfrm>
      </p:grpSpPr>
      <p:sp>
        <p:nvSpPr>
          <p:cNvPr id="1651" name="Shape 1651"/>
          <p:cNvSpPr txBox="1">
            <a:spLocks noGrp="1"/>
          </p:cNvSpPr>
          <p:nvPr>
            <p:ph type="title"/>
          </p:nvPr>
        </p:nvSpPr>
        <p:spPr>
          <a:xfrm>
            <a:off x="1780800" y="608175"/>
            <a:ext cx="8513100" cy="645300"/>
          </a:xfrm>
          <a:prstGeom prst="rect">
            <a:avLst/>
          </a:prstGeom>
        </p:spPr>
        <p:txBody>
          <a:bodyPr lIns="91425" tIns="91425" rIns="91425" bIns="91425" anchor="b" anchorCtr="0">
            <a:noAutofit/>
          </a:bodyPr>
          <a:lstStyle/>
          <a:p>
            <a:pPr lvl="0" rtl="0">
              <a:spcBef>
                <a:spcPts val="0"/>
              </a:spcBef>
              <a:buNone/>
            </a:pPr>
            <a:r>
              <a:rPr lang="en" sz="3200"/>
              <a:t>Brand Strategy</a:t>
            </a:r>
          </a:p>
        </p:txBody>
      </p:sp>
      <p:sp>
        <p:nvSpPr>
          <p:cNvPr id="1652" name="Shape 1652"/>
          <p:cNvSpPr txBox="1">
            <a:spLocks noGrp="1"/>
          </p:cNvSpPr>
          <p:nvPr>
            <p:ph type="body" idx="1"/>
          </p:nvPr>
        </p:nvSpPr>
        <p:spPr>
          <a:xfrm>
            <a:off x="1010363" y="1379363"/>
            <a:ext cx="5544600" cy="3255900"/>
          </a:xfrm>
          <a:prstGeom prst="rect">
            <a:avLst/>
          </a:prstGeom>
        </p:spPr>
        <p:txBody>
          <a:bodyPr lIns="91425" tIns="91425" rIns="91425" bIns="91425" anchor="t" anchorCtr="0">
            <a:noAutofit/>
          </a:bodyPr>
          <a:lstStyle/>
          <a:p>
            <a:pPr marL="457200" lvl="0" indent="-342900" rtl="0">
              <a:spcBef>
                <a:spcPts val="0"/>
              </a:spcBef>
              <a:spcAft>
                <a:spcPts val="1000"/>
              </a:spcAft>
              <a:buSzPct val="100000"/>
            </a:pPr>
            <a:r>
              <a:rPr lang="en" sz="1800" b="1" dirty="0"/>
              <a:t>Greater Emphasis on Show Branding</a:t>
            </a:r>
          </a:p>
          <a:p>
            <a:pPr marL="914400" lvl="1" indent="-228600" rtl="0">
              <a:spcBef>
                <a:spcPts val="0"/>
              </a:spcBef>
              <a:spcAft>
                <a:spcPts val="1000"/>
              </a:spcAft>
            </a:pPr>
            <a:r>
              <a:rPr lang="en" dirty="0"/>
              <a:t>Wharton Center’s branding is more highly emphasized on its productions. For example, patrons are more familiar with the green and black logo associated with Wicked than Wharton Center’s logo.</a:t>
            </a:r>
          </a:p>
          <a:p>
            <a:pPr marL="457200" lvl="0" indent="-342900" rtl="0">
              <a:spcBef>
                <a:spcPts val="0"/>
              </a:spcBef>
              <a:buSzPct val="100000"/>
            </a:pPr>
            <a:r>
              <a:rPr lang="en" sz="1800" b="1" dirty="0"/>
              <a:t>Improve Branding: Joint Marketing Plan</a:t>
            </a:r>
          </a:p>
          <a:p>
            <a:pPr marL="914400" lvl="1" indent="-342900" rtl="0">
              <a:spcBef>
                <a:spcPts val="0"/>
              </a:spcBef>
              <a:spcAft>
                <a:spcPts val="1000"/>
              </a:spcAft>
              <a:buSzPct val="100000"/>
            </a:pPr>
            <a:r>
              <a:rPr lang="en" dirty="0"/>
              <a:t>Wharton Center can partner with MSU Athletics to create and market an integrated ticketing app to allow students to buy and sell entertainment tickets in one place for the university. The app would increase brand awareness and, once students attend a performance, have them associate high brand quality with Wharton Center. </a:t>
            </a:r>
          </a:p>
          <a:p>
            <a:pPr marL="0" lvl="0" indent="0" rtl="0">
              <a:spcBef>
                <a:spcPts val="0"/>
              </a:spcBef>
              <a:spcAft>
                <a:spcPts val="1000"/>
              </a:spcAft>
              <a:buNone/>
            </a:pPr>
            <a:endParaRPr dirty="0"/>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pic>
        <p:nvPicPr>
          <p:cNvPr id="1653" name="Shape 1653" descr="Wicked-sl2-8d33c0ebd3.jpg"/>
          <p:cNvPicPr preferRelativeResize="0"/>
          <p:nvPr/>
        </p:nvPicPr>
        <p:blipFill>
          <a:blip r:embed="rId3">
            <a:alphaModFix/>
          </a:blip>
          <a:stretch>
            <a:fillRect/>
          </a:stretch>
        </p:blipFill>
        <p:spPr>
          <a:xfrm rot="-10">
            <a:off x="6630400" y="1039952"/>
            <a:ext cx="2243500" cy="128996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pic>
        <p:nvPicPr>
          <p:cNvPr id="1658" name="Shape 1658"/>
          <p:cNvPicPr preferRelativeResize="0"/>
          <p:nvPr/>
        </p:nvPicPr>
        <p:blipFill>
          <a:blip r:embed="rId3">
            <a:alphaModFix/>
          </a:blip>
          <a:stretch>
            <a:fillRect/>
          </a:stretch>
        </p:blipFill>
        <p:spPr>
          <a:xfrm>
            <a:off x="0" y="0"/>
            <a:ext cx="9144000" cy="5143499"/>
          </a:xfrm>
          <a:prstGeom prst="rect">
            <a:avLst/>
          </a:prstGeom>
          <a:noFill/>
          <a:ln>
            <a:noFill/>
          </a:ln>
        </p:spPr>
      </p:pic>
      <p:sp>
        <p:nvSpPr>
          <p:cNvPr id="1659" name="Shape 1659"/>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9. Goods, Services &amp; </a:t>
            </a:r>
          </a:p>
          <a:p>
            <a:pPr lvl="0" algn="ctr" rtl="0">
              <a:spcBef>
                <a:spcPts val="0"/>
              </a:spcBef>
              <a:buNone/>
            </a:pPr>
            <a:r>
              <a:rPr lang="en" sz="3000" b="1">
                <a:solidFill>
                  <a:srgbClr val="FFFFFF"/>
                </a:solidFill>
                <a:latin typeface="Nixie One"/>
                <a:ea typeface="Nixie One"/>
                <a:cs typeface="Nixie One"/>
                <a:sym typeface="Nixie One"/>
              </a:rPr>
              <a:t>Nonprofit Marketing</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59"/>
                                        </p:tgtEl>
                                        <p:attrNameLst>
                                          <p:attrName>style.visibility</p:attrName>
                                        </p:attrNameLst>
                                      </p:cBhvr>
                                      <p:to>
                                        <p:strVal val="visible"/>
                                      </p:to>
                                    </p:set>
                                    <p:animEffect transition="in" filter="fade">
                                      <p:cBhvr>
                                        <p:cTn id="7" dur="500"/>
                                        <p:tgtEl>
                                          <p:spTgt spid="1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5"/>
        <p:cNvGrpSpPr/>
        <p:nvPr/>
      </p:nvGrpSpPr>
      <p:grpSpPr>
        <a:xfrm>
          <a:off x="0" y="0"/>
          <a:ext cx="0" cy="0"/>
          <a:chOff x="0" y="0"/>
          <a:chExt cx="0" cy="0"/>
        </a:xfrm>
      </p:grpSpPr>
      <p:pic>
        <p:nvPicPr>
          <p:cNvPr id="1466" name="Shape 1466"/>
          <p:cNvPicPr preferRelativeResize="0"/>
          <p:nvPr/>
        </p:nvPicPr>
        <p:blipFill>
          <a:blip r:embed="rId3">
            <a:alphaModFix/>
          </a:blip>
          <a:stretch>
            <a:fillRect/>
          </a:stretch>
        </p:blipFill>
        <p:spPr>
          <a:xfrm>
            <a:off x="0" y="0"/>
            <a:ext cx="9144000" cy="5143499"/>
          </a:xfrm>
          <a:prstGeom prst="rect">
            <a:avLst/>
          </a:prstGeom>
          <a:noFill/>
          <a:ln>
            <a:noFill/>
          </a:ln>
        </p:spPr>
      </p:pic>
      <p:sp>
        <p:nvSpPr>
          <p:cNvPr id="1467" name="Shape 1467"/>
          <p:cNvSpPr txBox="1"/>
          <p:nvPr/>
        </p:nvSpPr>
        <p:spPr>
          <a:xfrm>
            <a:off x="740150" y="871350"/>
            <a:ext cx="7804200" cy="34008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marL="457200" lvl="0" indent="-419100" algn="ctr" rtl="0">
              <a:spcBef>
                <a:spcPts val="0"/>
              </a:spcBef>
              <a:buClr>
                <a:srgbClr val="FFFFFF"/>
              </a:buClr>
              <a:buSzPct val="100000"/>
              <a:buFont typeface="Nixie One"/>
              <a:buAutoNum type="arabicPeriod"/>
            </a:pPr>
            <a:r>
              <a:rPr lang="en" sz="3000" b="1">
                <a:solidFill>
                  <a:srgbClr val="FFFFFF"/>
                </a:solidFill>
                <a:latin typeface="Nixie One"/>
                <a:ea typeface="Nixie One"/>
                <a:cs typeface="Nixie One"/>
                <a:sym typeface="Nixie One"/>
              </a:rPr>
              <a:t>Creating and Capturing Value</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67"/>
                                        </p:tgtEl>
                                        <p:attrNameLst>
                                          <p:attrName>style.visibility</p:attrName>
                                        </p:attrNameLst>
                                      </p:cBhvr>
                                      <p:to>
                                        <p:strVal val="visible"/>
                                      </p:to>
                                    </p:set>
                                    <p:animEffect transition="in" filter="fade">
                                      <p:cBhvr>
                                        <p:cTn id="7" dur="500"/>
                                        <p:tgtEl>
                                          <p:spTgt spid="1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63"/>
        <p:cNvGrpSpPr/>
        <p:nvPr/>
      </p:nvGrpSpPr>
      <p:grpSpPr>
        <a:xfrm>
          <a:off x="0" y="0"/>
          <a:ext cx="0" cy="0"/>
          <a:chOff x="0" y="0"/>
          <a:chExt cx="0" cy="0"/>
        </a:xfrm>
      </p:grpSpPr>
      <p:sp>
        <p:nvSpPr>
          <p:cNvPr id="1664" name="Shape 1664"/>
          <p:cNvSpPr txBox="1">
            <a:spLocks noGrp="1"/>
          </p:cNvSpPr>
          <p:nvPr>
            <p:ph type="title"/>
          </p:nvPr>
        </p:nvSpPr>
        <p:spPr>
          <a:xfrm>
            <a:off x="1949450" y="617550"/>
            <a:ext cx="8513100" cy="645300"/>
          </a:xfrm>
          <a:prstGeom prst="rect">
            <a:avLst/>
          </a:prstGeom>
        </p:spPr>
        <p:txBody>
          <a:bodyPr lIns="91425" tIns="91425" rIns="91425" bIns="91425" anchor="b" anchorCtr="0">
            <a:noAutofit/>
          </a:bodyPr>
          <a:lstStyle/>
          <a:p>
            <a:pPr lvl="0" rtl="0">
              <a:spcBef>
                <a:spcPts val="0"/>
              </a:spcBef>
              <a:buNone/>
            </a:pPr>
            <a:r>
              <a:rPr lang="en" sz="3200"/>
              <a:t>Goods and Services</a:t>
            </a:r>
          </a:p>
        </p:txBody>
      </p:sp>
      <p:sp>
        <p:nvSpPr>
          <p:cNvPr id="1665" name="Shape 1665"/>
          <p:cNvSpPr txBox="1">
            <a:spLocks noGrp="1"/>
          </p:cNvSpPr>
          <p:nvPr>
            <p:ph type="body" idx="1"/>
          </p:nvPr>
        </p:nvSpPr>
        <p:spPr>
          <a:xfrm>
            <a:off x="0" y="2867425"/>
            <a:ext cx="1810800" cy="1302900"/>
          </a:xfrm>
          <a:prstGeom prst="rect">
            <a:avLst/>
          </a:prstGeom>
        </p:spPr>
        <p:txBody>
          <a:bodyPr lIns="91425" tIns="91425" rIns="91425" bIns="91425" anchor="t" anchorCtr="0">
            <a:noAutofit/>
          </a:bodyPr>
          <a:lstStyle/>
          <a:p>
            <a:pPr lvl="0" algn="ctr" rtl="0">
              <a:spcBef>
                <a:spcPts val="0"/>
              </a:spcBef>
              <a:spcAft>
                <a:spcPts val="1000"/>
              </a:spcAft>
              <a:buNone/>
            </a:pPr>
            <a:r>
              <a:rPr lang="en" b="1">
                <a:solidFill>
                  <a:schemeClr val="accent1"/>
                </a:solidFill>
              </a:rPr>
              <a:t>Pure Goods</a:t>
            </a:r>
          </a:p>
          <a:p>
            <a:pPr lvl="0" algn="ctr" rtl="0">
              <a:spcBef>
                <a:spcPts val="0"/>
              </a:spcBef>
              <a:spcAft>
                <a:spcPts val="1000"/>
              </a:spcAft>
              <a:buNone/>
            </a:pPr>
            <a:r>
              <a:rPr lang="en"/>
              <a:t>Merchandise from Wharton Gifts</a:t>
            </a:r>
          </a:p>
          <a:p>
            <a:pPr marL="457200" lvl="0" indent="0" rtl="0">
              <a:spcBef>
                <a:spcPts val="0"/>
              </a:spcBef>
              <a:buNone/>
            </a:pPr>
            <a:endParaRPr/>
          </a:p>
          <a:p>
            <a:pPr lvl="0" rtl="0">
              <a:spcBef>
                <a:spcPts val="0"/>
              </a:spcBef>
              <a:buNone/>
            </a:pPr>
            <a:r>
              <a:rPr lang="en"/>
              <a:t>   </a:t>
            </a:r>
          </a:p>
          <a:p>
            <a:pPr lvl="0" rtl="0">
              <a:spcBef>
                <a:spcPts val="0"/>
              </a:spcBef>
              <a:buNone/>
            </a:pPr>
            <a:r>
              <a:rPr lang="en"/>
              <a:t>  </a:t>
            </a:r>
          </a:p>
          <a:p>
            <a:pPr lvl="0" rtl="0">
              <a:spcBef>
                <a:spcPts val="0"/>
              </a:spcBef>
              <a:buNone/>
            </a:pPr>
            <a:endParaRPr/>
          </a:p>
          <a:p>
            <a:pPr lvl="0" algn="ctr" rtl="0">
              <a:spcBef>
                <a:spcPts val="0"/>
              </a:spcBef>
              <a:buNone/>
            </a:pPr>
            <a:endParaRPr/>
          </a:p>
          <a:p>
            <a:pPr lvl="0" rtl="0">
              <a:spcBef>
                <a:spcPts val="0"/>
              </a:spcBef>
              <a:buNone/>
            </a:pPr>
            <a:endParaRPr/>
          </a:p>
        </p:txBody>
      </p:sp>
      <p:sp>
        <p:nvSpPr>
          <p:cNvPr id="1666" name="Shape 1666"/>
          <p:cNvSpPr/>
          <p:nvPr/>
        </p:nvSpPr>
        <p:spPr>
          <a:xfrm>
            <a:off x="341700" y="2001025"/>
            <a:ext cx="7473300" cy="934500"/>
          </a:xfrm>
          <a:prstGeom prst="leftRightArrow">
            <a:avLst>
              <a:gd name="adj1" fmla="val 50000"/>
              <a:gd name="adj2" fmla="val 12605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endParaRPr/>
          </a:p>
          <a:p>
            <a:pPr lvl="0" algn="l">
              <a:spcBef>
                <a:spcPts val="0"/>
              </a:spcBef>
              <a:buNone/>
            </a:pPr>
            <a:endParaRPr/>
          </a:p>
        </p:txBody>
      </p:sp>
      <p:sp>
        <p:nvSpPr>
          <p:cNvPr id="1667" name="Shape 1667"/>
          <p:cNvSpPr txBox="1"/>
          <p:nvPr/>
        </p:nvSpPr>
        <p:spPr>
          <a:xfrm>
            <a:off x="1668375" y="2811925"/>
            <a:ext cx="1496700" cy="1234800"/>
          </a:xfrm>
          <a:prstGeom prst="rect">
            <a:avLst/>
          </a:prstGeom>
          <a:noFill/>
          <a:ln>
            <a:noFill/>
          </a:ln>
        </p:spPr>
        <p:txBody>
          <a:bodyPr lIns="91425" tIns="91425" rIns="91425" bIns="91425" anchor="ctr" anchorCtr="0">
            <a:noAutofit/>
          </a:bodyPr>
          <a:lstStyle/>
          <a:p>
            <a:pPr lvl="0" algn="ctr" rtl="0">
              <a:spcBef>
                <a:spcPts val="600"/>
              </a:spcBef>
              <a:spcAft>
                <a:spcPts val="1000"/>
              </a:spcAft>
              <a:buNone/>
            </a:pPr>
            <a:r>
              <a:rPr lang="en" b="1">
                <a:solidFill>
                  <a:schemeClr val="accent1"/>
                </a:solidFill>
                <a:latin typeface="Muli"/>
                <a:ea typeface="Muli"/>
                <a:cs typeface="Muli"/>
                <a:sym typeface="Muli"/>
              </a:rPr>
              <a:t>Goods With Services</a:t>
            </a:r>
          </a:p>
          <a:p>
            <a:pPr lvl="0" algn="ctr" rtl="0">
              <a:spcBef>
                <a:spcPts val="600"/>
              </a:spcBef>
              <a:spcAft>
                <a:spcPts val="1000"/>
              </a:spcAft>
              <a:buNone/>
            </a:pPr>
            <a:r>
              <a:rPr lang="en">
                <a:solidFill>
                  <a:srgbClr val="C6DAEC"/>
                </a:solidFill>
                <a:latin typeface="Muli"/>
                <a:ea typeface="Muli"/>
                <a:cs typeface="Muli"/>
                <a:sym typeface="Muli"/>
              </a:rPr>
              <a:t>Concessions</a:t>
            </a:r>
          </a:p>
        </p:txBody>
      </p:sp>
      <p:sp>
        <p:nvSpPr>
          <p:cNvPr id="1668" name="Shape 1668"/>
          <p:cNvSpPr txBox="1"/>
          <p:nvPr/>
        </p:nvSpPr>
        <p:spPr>
          <a:xfrm>
            <a:off x="3165075" y="2867425"/>
            <a:ext cx="1496700" cy="1302900"/>
          </a:xfrm>
          <a:prstGeom prst="rect">
            <a:avLst/>
          </a:prstGeom>
          <a:noFill/>
          <a:ln>
            <a:noFill/>
          </a:ln>
        </p:spPr>
        <p:txBody>
          <a:bodyPr lIns="91425" tIns="91425" rIns="91425" bIns="91425" anchor="ctr" anchorCtr="0">
            <a:noAutofit/>
          </a:bodyPr>
          <a:lstStyle/>
          <a:p>
            <a:pPr lvl="0" algn="ctr" rtl="0">
              <a:spcBef>
                <a:spcPts val="600"/>
              </a:spcBef>
              <a:spcAft>
                <a:spcPts val="1000"/>
              </a:spcAft>
              <a:buNone/>
            </a:pPr>
            <a:r>
              <a:rPr lang="en" b="1">
                <a:solidFill>
                  <a:schemeClr val="accent1"/>
                </a:solidFill>
                <a:latin typeface="Muli"/>
                <a:ea typeface="Muli"/>
                <a:cs typeface="Muli"/>
                <a:sym typeface="Muli"/>
              </a:rPr>
              <a:t>Half Goods Half Services</a:t>
            </a:r>
          </a:p>
          <a:p>
            <a:pPr lvl="0" algn="ctr" rtl="0">
              <a:spcBef>
                <a:spcPts val="600"/>
              </a:spcBef>
              <a:spcAft>
                <a:spcPts val="0"/>
              </a:spcAft>
              <a:buNone/>
            </a:pPr>
            <a:r>
              <a:rPr lang="en">
                <a:solidFill>
                  <a:srgbClr val="C6DAEC"/>
                </a:solidFill>
                <a:latin typeface="Muli"/>
                <a:ea typeface="Muli"/>
                <a:cs typeface="Muli"/>
                <a:sym typeface="Muli"/>
              </a:rPr>
              <a:t>Box Office</a:t>
            </a:r>
          </a:p>
          <a:p>
            <a:pPr lvl="0" algn="ctr" rtl="0">
              <a:spcBef>
                <a:spcPts val="600"/>
              </a:spcBef>
              <a:spcAft>
                <a:spcPts val="0"/>
              </a:spcAft>
              <a:buNone/>
            </a:pPr>
            <a:r>
              <a:rPr lang="en">
                <a:solidFill>
                  <a:srgbClr val="C6DAEC"/>
                </a:solidFill>
                <a:latin typeface="Muli"/>
                <a:ea typeface="Muli"/>
                <a:cs typeface="Muli"/>
                <a:sym typeface="Muli"/>
              </a:rPr>
              <a:t>Donor Lounge</a:t>
            </a:r>
          </a:p>
        </p:txBody>
      </p:sp>
      <p:sp>
        <p:nvSpPr>
          <p:cNvPr id="1669" name="Shape 1669"/>
          <p:cNvSpPr txBox="1"/>
          <p:nvPr/>
        </p:nvSpPr>
        <p:spPr>
          <a:xfrm>
            <a:off x="4755475" y="2845825"/>
            <a:ext cx="1278300" cy="1167000"/>
          </a:xfrm>
          <a:prstGeom prst="rect">
            <a:avLst/>
          </a:prstGeom>
          <a:noFill/>
          <a:ln>
            <a:noFill/>
          </a:ln>
        </p:spPr>
        <p:txBody>
          <a:bodyPr lIns="91425" tIns="91425" rIns="91425" bIns="91425" anchor="ctr" anchorCtr="0">
            <a:noAutofit/>
          </a:bodyPr>
          <a:lstStyle/>
          <a:p>
            <a:pPr lvl="0" algn="ctr" rtl="0">
              <a:spcBef>
                <a:spcPts val="600"/>
              </a:spcBef>
              <a:spcAft>
                <a:spcPts val="1000"/>
              </a:spcAft>
              <a:buNone/>
            </a:pPr>
            <a:r>
              <a:rPr lang="en" b="1">
                <a:solidFill>
                  <a:schemeClr val="accent1"/>
                </a:solidFill>
                <a:latin typeface="Muli"/>
                <a:ea typeface="Muli"/>
                <a:cs typeface="Muli"/>
                <a:sym typeface="Muli"/>
              </a:rPr>
              <a:t>Services with Goods</a:t>
            </a:r>
          </a:p>
          <a:p>
            <a:pPr lvl="0" algn="ctr" rtl="0">
              <a:spcBef>
                <a:spcPts val="600"/>
              </a:spcBef>
              <a:spcAft>
                <a:spcPts val="1000"/>
              </a:spcAft>
              <a:buNone/>
            </a:pPr>
            <a:r>
              <a:rPr lang="en">
                <a:solidFill>
                  <a:srgbClr val="C6DAEC"/>
                </a:solidFill>
                <a:latin typeface="Muli"/>
                <a:ea typeface="Muli"/>
                <a:cs typeface="Muli"/>
                <a:sym typeface="Muli"/>
              </a:rPr>
              <a:t>Parking</a:t>
            </a:r>
          </a:p>
        </p:txBody>
      </p:sp>
      <p:sp>
        <p:nvSpPr>
          <p:cNvPr id="1670" name="Shape 1670"/>
          <p:cNvSpPr txBox="1"/>
          <p:nvPr/>
        </p:nvSpPr>
        <p:spPr>
          <a:xfrm>
            <a:off x="5887200" y="2991725"/>
            <a:ext cx="1701600" cy="1234800"/>
          </a:xfrm>
          <a:prstGeom prst="rect">
            <a:avLst/>
          </a:prstGeom>
          <a:noFill/>
          <a:ln>
            <a:noFill/>
          </a:ln>
        </p:spPr>
        <p:txBody>
          <a:bodyPr lIns="91425" tIns="91425" rIns="91425" bIns="91425" anchor="ctr" anchorCtr="0">
            <a:noAutofit/>
          </a:bodyPr>
          <a:lstStyle/>
          <a:p>
            <a:pPr lvl="0" algn="ctr" rtl="0">
              <a:lnSpc>
                <a:spcPct val="100000"/>
              </a:lnSpc>
              <a:spcBef>
                <a:spcPts val="0"/>
              </a:spcBef>
              <a:spcAft>
                <a:spcPts val="0"/>
              </a:spcAft>
              <a:buNone/>
            </a:pPr>
            <a:r>
              <a:rPr lang="en" b="1">
                <a:solidFill>
                  <a:schemeClr val="accent1"/>
                </a:solidFill>
                <a:latin typeface="Muli"/>
                <a:ea typeface="Muli"/>
                <a:cs typeface="Muli"/>
                <a:sym typeface="Muli"/>
              </a:rPr>
              <a:t>Pure Services</a:t>
            </a:r>
          </a:p>
          <a:p>
            <a:pPr lvl="0" algn="ctr" rtl="0">
              <a:lnSpc>
                <a:spcPct val="100000"/>
              </a:lnSpc>
              <a:spcBef>
                <a:spcPts val="0"/>
              </a:spcBef>
              <a:spcAft>
                <a:spcPts val="0"/>
              </a:spcAft>
              <a:buNone/>
            </a:pPr>
            <a:endParaRPr b="1">
              <a:solidFill>
                <a:schemeClr val="accent1"/>
              </a:solidFill>
              <a:latin typeface="Muli"/>
              <a:ea typeface="Muli"/>
              <a:cs typeface="Muli"/>
              <a:sym typeface="Muli"/>
            </a:endParaRPr>
          </a:p>
          <a:p>
            <a:pPr lvl="0" algn="ctr" rtl="0">
              <a:lnSpc>
                <a:spcPct val="115000"/>
              </a:lnSpc>
              <a:spcBef>
                <a:spcPts val="0"/>
              </a:spcBef>
              <a:spcAft>
                <a:spcPts val="0"/>
              </a:spcAft>
              <a:buNone/>
            </a:pPr>
            <a:r>
              <a:rPr lang="en">
                <a:solidFill>
                  <a:srgbClr val="C6DAEC"/>
                </a:solidFill>
                <a:latin typeface="Muli"/>
                <a:ea typeface="Muli"/>
                <a:cs typeface="Muli"/>
                <a:sym typeface="Muli"/>
              </a:rPr>
              <a:t>Shows</a:t>
            </a:r>
          </a:p>
          <a:p>
            <a:pPr lvl="0" algn="ctr" rtl="0">
              <a:lnSpc>
                <a:spcPct val="100000"/>
              </a:lnSpc>
              <a:spcBef>
                <a:spcPts val="0"/>
              </a:spcBef>
              <a:spcAft>
                <a:spcPts val="0"/>
              </a:spcAft>
              <a:buNone/>
            </a:pPr>
            <a:r>
              <a:rPr lang="en">
                <a:solidFill>
                  <a:srgbClr val="C6DAEC"/>
                </a:solidFill>
                <a:latin typeface="Muli"/>
                <a:ea typeface="Muli"/>
                <a:cs typeface="Muli"/>
                <a:sym typeface="Muli"/>
              </a:rPr>
              <a:t>Wheelchair Service</a:t>
            </a:r>
          </a:p>
        </p:txBody>
      </p:sp>
      <p:sp>
        <p:nvSpPr>
          <p:cNvPr id="1671" name="Shape 1671"/>
          <p:cNvSpPr txBox="1"/>
          <p:nvPr/>
        </p:nvSpPr>
        <p:spPr>
          <a:xfrm>
            <a:off x="1087500" y="2164325"/>
            <a:ext cx="5981700" cy="373800"/>
          </a:xfrm>
          <a:prstGeom prst="rect">
            <a:avLst/>
          </a:prstGeom>
          <a:noFill/>
          <a:ln>
            <a:noFill/>
          </a:ln>
        </p:spPr>
        <p:txBody>
          <a:bodyPr lIns="91425" tIns="91425" rIns="91425" bIns="91425" anchor="t" anchorCtr="0">
            <a:noAutofit/>
          </a:bodyPr>
          <a:lstStyle/>
          <a:p>
            <a:pPr lvl="0" algn="ctr">
              <a:spcBef>
                <a:spcPts val="0"/>
              </a:spcBef>
              <a:buNone/>
            </a:pPr>
            <a:r>
              <a:rPr lang="en" sz="2400" b="1">
                <a:solidFill>
                  <a:schemeClr val="accent4"/>
                </a:solidFill>
              </a:rPr>
              <a:t>Continuum of Goods and Services</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75"/>
        <p:cNvGrpSpPr/>
        <p:nvPr/>
      </p:nvGrpSpPr>
      <p:grpSpPr>
        <a:xfrm>
          <a:off x="0" y="0"/>
          <a:ext cx="0" cy="0"/>
          <a:chOff x="0" y="0"/>
          <a:chExt cx="0" cy="0"/>
        </a:xfrm>
      </p:grpSpPr>
      <p:sp>
        <p:nvSpPr>
          <p:cNvPr id="1676" name="Shape 1676"/>
          <p:cNvSpPr txBox="1">
            <a:spLocks noGrp="1"/>
          </p:cNvSpPr>
          <p:nvPr>
            <p:ph type="title"/>
          </p:nvPr>
        </p:nvSpPr>
        <p:spPr>
          <a:xfrm>
            <a:off x="1795500" y="709850"/>
            <a:ext cx="5553000" cy="645300"/>
          </a:xfrm>
          <a:prstGeom prst="rect">
            <a:avLst/>
          </a:prstGeom>
        </p:spPr>
        <p:txBody>
          <a:bodyPr lIns="91425" tIns="91425" rIns="91425" bIns="91425" anchor="b" anchorCtr="0">
            <a:noAutofit/>
          </a:bodyPr>
          <a:lstStyle/>
          <a:p>
            <a:pPr lvl="0">
              <a:spcBef>
                <a:spcPts val="0"/>
              </a:spcBef>
              <a:buNone/>
            </a:pPr>
            <a:r>
              <a:rPr lang="en"/>
              <a:t>Customer Evaluation</a:t>
            </a:r>
          </a:p>
        </p:txBody>
      </p:sp>
      <p:sp>
        <p:nvSpPr>
          <p:cNvPr id="1677" name="Shape 1677"/>
          <p:cNvSpPr txBox="1">
            <a:spLocks noGrp="1"/>
          </p:cNvSpPr>
          <p:nvPr>
            <p:ph type="body" idx="1"/>
          </p:nvPr>
        </p:nvSpPr>
        <p:spPr>
          <a:xfrm>
            <a:off x="1176475" y="1355150"/>
            <a:ext cx="3929400" cy="2742900"/>
          </a:xfrm>
          <a:prstGeom prst="rect">
            <a:avLst/>
          </a:prstGeom>
        </p:spPr>
        <p:txBody>
          <a:bodyPr lIns="91425" tIns="91425" rIns="91425" bIns="91425" anchor="t" anchorCtr="0">
            <a:noAutofit/>
          </a:bodyPr>
          <a:lstStyle/>
          <a:p>
            <a:pPr lvl="0">
              <a:spcBef>
                <a:spcPts val="0"/>
              </a:spcBef>
              <a:buNone/>
            </a:pPr>
            <a:r>
              <a:rPr lang="en" sz="2000" b="1" dirty="0">
                <a:solidFill>
                  <a:schemeClr val="accent1"/>
                </a:solidFill>
              </a:rPr>
              <a:t>Experience </a:t>
            </a:r>
            <a:r>
              <a:rPr lang="en" sz="2000" b="1" dirty="0" smtClean="0">
                <a:solidFill>
                  <a:schemeClr val="accent1"/>
                </a:solidFill>
              </a:rPr>
              <a:t>Qualities</a:t>
            </a:r>
          </a:p>
          <a:p>
            <a:pPr lvl="0">
              <a:spcBef>
                <a:spcPts val="0"/>
              </a:spcBef>
              <a:buNone/>
            </a:pPr>
            <a:endParaRPr lang="en" sz="800" b="1" dirty="0">
              <a:solidFill>
                <a:schemeClr val="accent1"/>
              </a:solidFill>
            </a:endParaRPr>
          </a:p>
          <a:p>
            <a:pPr marL="457200" lvl="0" indent="-330200" rtl="0">
              <a:spcBef>
                <a:spcPts val="0"/>
              </a:spcBef>
              <a:spcAft>
                <a:spcPts val="1000"/>
              </a:spcAft>
              <a:buSzPct val="100000"/>
            </a:pPr>
            <a:r>
              <a:rPr lang="en" sz="1600" dirty="0"/>
              <a:t>Shows are the experience</a:t>
            </a:r>
          </a:p>
          <a:p>
            <a:pPr marL="457200" lvl="0" indent="-330200" rtl="0">
              <a:spcBef>
                <a:spcPts val="0"/>
              </a:spcBef>
              <a:spcAft>
                <a:spcPts val="1000"/>
              </a:spcAft>
              <a:buSzPct val="100000"/>
            </a:pPr>
            <a:r>
              <a:rPr lang="en" sz="1600" dirty="0"/>
              <a:t>Patrons cannot judge the quality  of a performance until after viewing </a:t>
            </a:r>
          </a:p>
          <a:p>
            <a:pPr marL="457200" lvl="0" indent="-330200" rtl="0">
              <a:spcBef>
                <a:spcPts val="0"/>
              </a:spcBef>
              <a:spcAft>
                <a:spcPts val="1000"/>
              </a:spcAft>
              <a:buSzPct val="100000"/>
            </a:pPr>
            <a:r>
              <a:rPr lang="en" sz="1600" dirty="0"/>
              <a:t>After seeing the show, the consumer then forms an opinion and can share it with others via different forms of communication (i.e. social media, review blogs, in person, etc.)</a:t>
            </a:r>
          </a:p>
          <a:p>
            <a:pPr lvl="0">
              <a:spcBef>
                <a:spcPts val="0"/>
              </a:spcBef>
              <a:buNone/>
            </a:pPr>
            <a:endParaRPr dirty="0"/>
          </a:p>
        </p:txBody>
      </p:sp>
      <p:pic>
        <p:nvPicPr>
          <p:cNvPr id="1678" name="Shape 1678" descr="index.jpg"/>
          <p:cNvPicPr preferRelativeResize="0"/>
          <p:nvPr/>
        </p:nvPicPr>
        <p:blipFill>
          <a:blip r:embed="rId3">
            <a:alphaModFix/>
          </a:blip>
          <a:stretch>
            <a:fillRect/>
          </a:stretch>
        </p:blipFill>
        <p:spPr>
          <a:xfrm>
            <a:off x="5744612" y="3330100"/>
            <a:ext cx="1324924" cy="1324924"/>
          </a:xfrm>
          <a:prstGeom prst="rect">
            <a:avLst/>
          </a:prstGeom>
          <a:noFill/>
          <a:ln>
            <a:noFill/>
          </a:ln>
        </p:spPr>
      </p:pic>
      <p:pic>
        <p:nvPicPr>
          <p:cNvPr id="1679" name="Shape 1679" descr="indexm.jpg"/>
          <p:cNvPicPr preferRelativeResize="0"/>
          <p:nvPr/>
        </p:nvPicPr>
        <p:blipFill>
          <a:blip r:embed="rId4">
            <a:alphaModFix/>
          </a:blip>
          <a:stretch>
            <a:fillRect/>
          </a:stretch>
        </p:blipFill>
        <p:spPr>
          <a:xfrm>
            <a:off x="5364450" y="1595637"/>
            <a:ext cx="2085249" cy="14939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83"/>
        <p:cNvGrpSpPr/>
        <p:nvPr/>
      </p:nvGrpSpPr>
      <p:grpSpPr>
        <a:xfrm>
          <a:off x="0" y="0"/>
          <a:ext cx="0" cy="0"/>
          <a:chOff x="0" y="0"/>
          <a:chExt cx="0" cy="0"/>
        </a:xfrm>
      </p:grpSpPr>
      <p:pic>
        <p:nvPicPr>
          <p:cNvPr id="1684" name="Shape 1684"/>
          <p:cNvPicPr preferRelativeResize="0"/>
          <p:nvPr/>
        </p:nvPicPr>
        <p:blipFill>
          <a:blip r:embed="rId3">
            <a:alphaModFix/>
          </a:blip>
          <a:stretch>
            <a:fillRect/>
          </a:stretch>
        </p:blipFill>
        <p:spPr>
          <a:xfrm>
            <a:off x="0" y="0"/>
            <a:ext cx="9144000" cy="5143499"/>
          </a:xfrm>
          <a:prstGeom prst="rect">
            <a:avLst/>
          </a:prstGeom>
          <a:noFill/>
          <a:ln>
            <a:noFill/>
          </a:ln>
        </p:spPr>
      </p:pic>
      <p:sp>
        <p:nvSpPr>
          <p:cNvPr id="1685" name="Shape 1685"/>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10. Product Innovation </a:t>
            </a:r>
          </a:p>
          <a:p>
            <a:pPr lvl="0" algn="ctr" rtl="0">
              <a:spcBef>
                <a:spcPts val="0"/>
              </a:spcBef>
              <a:buNone/>
            </a:pPr>
            <a:r>
              <a:rPr lang="en" sz="3000" b="1">
                <a:solidFill>
                  <a:srgbClr val="FFFFFF"/>
                </a:solidFill>
                <a:latin typeface="Nixie One"/>
                <a:ea typeface="Nixie One"/>
                <a:cs typeface="Nixie One"/>
                <a:sym typeface="Nixie One"/>
              </a:rPr>
              <a:t>&amp; Management</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5"/>
                                        </p:tgtEl>
                                        <p:attrNameLst>
                                          <p:attrName>style.visibility</p:attrName>
                                        </p:attrNameLst>
                                      </p:cBhvr>
                                      <p:to>
                                        <p:strVal val="visible"/>
                                      </p:to>
                                    </p:set>
                                    <p:animEffect transition="in" filter="fade">
                                      <p:cBhvr>
                                        <p:cTn id="7" dur="500"/>
                                        <p:tgtEl>
                                          <p:spTgt spid="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89"/>
        <p:cNvGrpSpPr/>
        <p:nvPr/>
      </p:nvGrpSpPr>
      <p:grpSpPr>
        <a:xfrm>
          <a:off x="0" y="0"/>
          <a:ext cx="0" cy="0"/>
          <a:chOff x="0" y="0"/>
          <a:chExt cx="0" cy="0"/>
        </a:xfrm>
      </p:grpSpPr>
      <p:sp>
        <p:nvSpPr>
          <p:cNvPr id="1690" name="Shape 1690"/>
          <p:cNvSpPr txBox="1">
            <a:spLocks noGrp="1"/>
          </p:cNvSpPr>
          <p:nvPr>
            <p:ph type="title"/>
          </p:nvPr>
        </p:nvSpPr>
        <p:spPr>
          <a:xfrm>
            <a:off x="1780800" y="608175"/>
            <a:ext cx="8513100" cy="645300"/>
          </a:xfrm>
          <a:prstGeom prst="rect">
            <a:avLst/>
          </a:prstGeom>
        </p:spPr>
        <p:txBody>
          <a:bodyPr lIns="91425" tIns="91425" rIns="91425" bIns="91425" anchor="b" anchorCtr="0">
            <a:noAutofit/>
          </a:bodyPr>
          <a:lstStyle/>
          <a:p>
            <a:pPr lvl="0" rtl="0">
              <a:spcBef>
                <a:spcPts val="0"/>
              </a:spcBef>
              <a:buNone/>
            </a:pPr>
            <a:r>
              <a:rPr lang="en" sz="3200"/>
              <a:t>Product Development</a:t>
            </a:r>
          </a:p>
        </p:txBody>
      </p:sp>
      <p:sp>
        <p:nvSpPr>
          <p:cNvPr id="1691" name="Shape 1691"/>
          <p:cNvSpPr txBox="1">
            <a:spLocks noGrp="1"/>
          </p:cNvSpPr>
          <p:nvPr>
            <p:ph type="body" idx="1"/>
          </p:nvPr>
        </p:nvSpPr>
        <p:spPr>
          <a:xfrm>
            <a:off x="1114900" y="1407860"/>
            <a:ext cx="5858100" cy="3433500"/>
          </a:xfrm>
          <a:prstGeom prst="rect">
            <a:avLst/>
          </a:prstGeom>
        </p:spPr>
        <p:txBody>
          <a:bodyPr lIns="91425" tIns="91425" rIns="91425" bIns="91425" anchor="t" anchorCtr="0">
            <a:noAutofit/>
          </a:bodyPr>
          <a:lstStyle/>
          <a:p>
            <a:pPr lvl="0" rtl="0">
              <a:spcBef>
                <a:spcPts val="0"/>
              </a:spcBef>
              <a:spcAft>
                <a:spcPts val="1000"/>
              </a:spcAft>
              <a:buNone/>
            </a:pPr>
            <a:r>
              <a:rPr lang="en" dirty="0"/>
              <a:t>Wharton Center brings in a variety of shows each season to appeal to their loyal season ticket holders and new patrons alike. Their products include:</a:t>
            </a:r>
          </a:p>
          <a:p>
            <a:pPr marL="457200" lvl="0" indent="-228600" rtl="0">
              <a:spcBef>
                <a:spcPts val="0"/>
              </a:spcBef>
            </a:pPr>
            <a:r>
              <a:rPr lang="en" dirty="0"/>
              <a:t>Comedy</a:t>
            </a:r>
          </a:p>
          <a:p>
            <a:pPr marL="457200" lvl="0" indent="-228600" rtl="0">
              <a:spcBef>
                <a:spcPts val="0"/>
              </a:spcBef>
            </a:pPr>
            <a:r>
              <a:rPr lang="en" dirty="0"/>
              <a:t>Broadway</a:t>
            </a:r>
          </a:p>
          <a:p>
            <a:pPr marL="457200" lvl="0" indent="-228600" rtl="0">
              <a:spcBef>
                <a:spcPts val="0"/>
              </a:spcBef>
            </a:pPr>
            <a:r>
              <a:rPr lang="en" dirty="0"/>
              <a:t>Music </a:t>
            </a:r>
            <a:r>
              <a:rPr lang="en" dirty="0" smtClean="0"/>
              <a:t>Groups/Concerts</a:t>
            </a:r>
          </a:p>
          <a:p>
            <a:pPr marL="228600" lvl="0" rtl="0">
              <a:spcBef>
                <a:spcPts val="0"/>
              </a:spcBef>
              <a:buNone/>
            </a:pPr>
            <a:endParaRPr lang="en" sz="800" dirty="0"/>
          </a:p>
          <a:p>
            <a:pPr lvl="0" rtl="0">
              <a:spcBef>
                <a:spcPts val="0"/>
              </a:spcBef>
              <a:spcAft>
                <a:spcPts val="1000"/>
              </a:spcAft>
              <a:buNone/>
            </a:pPr>
            <a:r>
              <a:rPr lang="en" dirty="0"/>
              <a:t>The organization constantly strives to improve their season line-up over the previous season, and often select shows to target an underrepresented demographic.</a:t>
            </a:r>
          </a:p>
          <a:p>
            <a:pPr lvl="0" rtl="0">
              <a:spcBef>
                <a:spcPts val="0"/>
              </a:spcBef>
              <a:spcAft>
                <a:spcPts val="1000"/>
              </a:spcAft>
              <a:buNone/>
            </a:pPr>
            <a:r>
              <a:rPr lang="en" dirty="0"/>
              <a:t>Wharton Center’s Recent </a:t>
            </a:r>
            <a:r>
              <a:rPr lang="en" dirty="0" smtClean="0"/>
              <a:t>Innovations:</a:t>
            </a:r>
            <a:endParaRPr lang="en" dirty="0"/>
          </a:p>
          <a:p>
            <a:pPr marL="457200" lvl="0" indent="-228600" rtl="0">
              <a:spcBef>
                <a:spcPts val="0"/>
              </a:spcBef>
            </a:pPr>
            <a:r>
              <a:rPr lang="en" dirty="0"/>
              <a:t>Continuous - Closed Captioning &amp; Assisted Listening Devices</a:t>
            </a:r>
          </a:p>
          <a:p>
            <a:pPr marL="457200" lvl="0" indent="-228600" rtl="0">
              <a:spcBef>
                <a:spcPts val="0"/>
              </a:spcBef>
            </a:pPr>
            <a:r>
              <a:rPr lang="en" dirty="0"/>
              <a:t>Dynamically Continuous - Sensory Friendly Performances </a:t>
            </a:r>
          </a:p>
          <a:p>
            <a:pPr marL="457200" lvl="0" indent="-228600" rtl="0">
              <a:spcBef>
                <a:spcPts val="0"/>
              </a:spcBef>
            </a:pPr>
            <a:r>
              <a:rPr lang="en" dirty="0"/>
              <a:t>Discontinuous - Addition of digital ticket sales to print tickets</a:t>
            </a:r>
          </a:p>
          <a:p>
            <a:pPr lvl="0" rtl="0">
              <a:spcBef>
                <a:spcPts val="0"/>
              </a:spcBef>
              <a:spcAft>
                <a:spcPts val="1000"/>
              </a:spcAft>
              <a:buNone/>
            </a:pPr>
            <a:endParaRPr dirty="0"/>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pic>
        <p:nvPicPr>
          <p:cNvPr id="1692" name="Shape 1692"/>
          <p:cNvPicPr preferRelativeResize="0"/>
          <p:nvPr/>
        </p:nvPicPr>
        <p:blipFill>
          <a:blip r:embed="rId3">
            <a:alphaModFix/>
          </a:blip>
          <a:stretch>
            <a:fillRect/>
          </a:stretch>
        </p:blipFill>
        <p:spPr>
          <a:xfrm>
            <a:off x="7015175" y="1930899"/>
            <a:ext cx="961249" cy="961249"/>
          </a:xfrm>
          <a:prstGeom prst="rect">
            <a:avLst/>
          </a:prstGeom>
          <a:noFill/>
          <a:ln>
            <a:noFill/>
          </a:ln>
        </p:spPr>
      </p:pic>
      <p:pic>
        <p:nvPicPr>
          <p:cNvPr id="1693" name="Shape 1693"/>
          <p:cNvPicPr preferRelativeResize="0"/>
          <p:nvPr/>
        </p:nvPicPr>
        <p:blipFill>
          <a:blip r:embed="rId4">
            <a:alphaModFix/>
          </a:blip>
          <a:stretch>
            <a:fillRect/>
          </a:stretch>
        </p:blipFill>
        <p:spPr>
          <a:xfrm>
            <a:off x="6973000" y="1049242"/>
            <a:ext cx="1045599" cy="787233"/>
          </a:xfrm>
          <a:prstGeom prst="rect">
            <a:avLst/>
          </a:prstGeom>
          <a:noFill/>
          <a:ln>
            <a:noFill/>
          </a:ln>
        </p:spPr>
      </p:pic>
      <p:pic>
        <p:nvPicPr>
          <p:cNvPr id="1694" name="Shape 1694"/>
          <p:cNvPicPr preferRelativeResize="0"/>
          <p:nvPr/>
        </p:nvPicPr>
        <p:blipFill>
          <a:blip r:embed="rId5">
            <a:alphaModFix/>
          </a:blip>
          <a:stretch>
            <a:fillRect/>
          </a:stretch>
        </p:blipFill>
        <p:spPr>
          <a:xfrm>
            <a:off x="8132050" y="1049249"/>
            <a:ext cx="889549" cy="1583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8"/>
        <p:cNvGrpSpPr/>
        <p:nvPr/>
      </p:nvGrpSpPr>
      <p:grpSpPr>
        <a:xfrm>
          <a:off x="0" y="0"/>
          <a:ext cx="0" cy="0"/>
          <a:chOff x="0" y="0"/>
          <a:chExt cx="0" cy="0"/>
        </a:xfrm>
      </p:grpSpPr>
      <p:sp>
        <p:nvSpPr>
          <p:cNvPr id="1699" name="Shape 1699"/>
          <p:cNvSpPr txBox="1">
            <a:spLocks noGrp="1"/>
          </p:cNvSpPr>
          <p:nvPr>
            <p:ph type="title"/>
          </p:nvPr>
        </p:nvSpPr>
        <p:spPr>
          <a:xfrm>
            <a:off x="1780800" y="608175"/>
            <a:ext cx="8513100" cy="645300"/>
          </a:xfrm>
          <a:prstGeom prst="rect">
            <a:avLst/>
          </a:prstGeom>
        </p:spPr>
        <p:txBody>
          <a:bodyPr lIns="91425" tIns="91425" rIns="91425" bIns="91425" anchor="b" anchorCtr="0">
            <a:noAutofit/>
          </a:bodyPr>
          <a:lstStyle/>
          <a:p>
            <a:pPr lvl="0" rtl="0">
              <a:spcBef>
                <a:spcPts val="0"/>
              </a:spcBef>
              <a:buNone/>
            </a:pPr>
            <a:r>
              <a:rPr lang="en" sz="3200"/>
              <a:t>Product Life Cycle</a:t>
            </a:r>
          </a:p>
        </p:txBody>
      </p:sp>
      <p:sp>
        <p:nvSpPr>
          <p:cNvPr id="1700" name="Shape 1700"/>
          <p:cNvSpPr txBox="1">
            <a:spLocks noGrp="1"/>
          </p:cNvSpPr>
          <p:nvPr>
            <p:ph type="body" idx="1"/>
          </p:nvPr>
        </p:nvSpPr>
        <p:spPr>
          <a:xfrm>
            <a:off x="972400" y="1369853"/>
            <a:ext cx="5651400" cy="3433500"/>
          </a:xfrm>
          <a:prstGeom prst="rect">
            <a:avLst/>
          </a:prstGeom>
        </p:spPr>
        <p:txBody>
          <a:bodyPr lIns="91425" tIns="91425" rIns="91425" bIns="91425" anchor="t" anchorCtr="0">
            <a:noAutofit/>
          </a:bodyPr>
          <a:lstStyle/>
          <a:p>
            <a:pPr marL="457200" lvl="0" indent="-342900" rtl="0">
              <a:spcBef>
                <a:spcPts val="0"/>
              </a:spcBef>
              <a:buClr>
                <a:schemeClr val="accent1"/>
              </a:buClr>
              <a:buSzPct val="100000"/>
            </a:pPr>
            <a:r>
              <a:rPr lang="en" sz="1800" b="1" dirty="0">
                <a:solidFill>
                  <a:schemeClr val="accent1"/>
                </a:solidFill>
              </a:rPr>
              <a:t>Growth</a:t>
            </a:r>
          </a:p>
          <a:p>
            <a:pPr marL="457200" lvl="0" indent="0" rtl="0">
              <a:spcBef>
                <a:spcPts val="0"/>
              </a:spcBef>
              <a:buNone/>
            </a:pPr>
            <a:r>
              <a:rPr lang="en" dirty="0"/>
              <a:t>     </a:t>
            </a:r>
            <a:r>
              <a:rPr lang="en" b="1" dirty="0"/>
              <a:t>Sensory Performances</a:t>
            </a:r>
            <a:r>
              <a:rPr lang="en" dirty="0"/>
              <a:t> </a:t>
            </a:r>
          </a:p>
          <a:p>
            <a:pPr marL="1371600" lvl="0" indent="-228600" rtl="0">
              <a:spcBef>
                <a:spcPts val="0"/>
              </a:spcBef>
              <a:spcAft>
                <a:spcPts val="1000"/>
              </a:spcAft>
            </a:pPr>
            <a:r>
              <a:rPr lang="en" dirty="0"/>
              <a:t>Newly introduced with the first Broadway SFP expected in 2017/2018 season</a:t>
            </a:r>
          </a:p>
          <a:p>
            <a:pPr marL="457200" lvl="0" indent="-342900" rtl="0">
              <a:spcBef>
                <a:spcPts val="0"/>
              </a:spcBef>
              <a:buClr>
                <a:schemeClr val="accent1"/>
              </a:buClr>
              <a:buSzPct val="100000"/>
            </a:pPr>
            <a:r>
              <a:rPr lang="en" sz="1800" b="1" dirty="0">
                <a:solidFill>
                  <a:schemeClr val="accent1"/>
                </a:solidFill>
              </a:rPr>
              <a:t>Maturity</a:t>
            </a:r>
          </a:p>
          <a:p>
            <a:pPr marL="0" lvl="0" indent="0" rtl="0">
              <a:spcBef>
                <a:spcPts val="0"/>
              </a:spcBef>
              <a:buNone/>
            </a:pPr>
            <a:r>
              <a:rPr lang="en" dirty="0"/>
              <a:t>	     </a:t>
            </a:r>
            <a:r>
              <a:rPr lang="en" b="1" dirty="0"/>
              <a:t>Broadway Shows</a:t>
            </a:r>
            <a:r>
              <a:rPr lang="en" dirty="0"/>
              <a:t> </a:t>
            </a:r>
          </a:p>
          <a:p>
            <a:pPr marL="1371600" lvl="0" indent="-228600" rtl="0">
              <a:spcBef>
                <a:spcPts val="0"/>
              </a:spcBef>
              <a:spcAft>
                <a:spcPts val="1000"/>
              </a:spcAft>
            </a:pPr>
            <a:r>
              <a:rPr lang="en" dirty="0"/>
              <a:t>Consistently sold-out with more people wanting to view the shows than tickets available</a:t>
            </a:r>
          </a:p>
          <a:p>
            <a:pPr marL="457200" lvl="0" indent="-342900" rtl="0">
              <a:spcBef>
                <a:spcPts val="0"/>
              </a:spcBef>
              <a:buClr>
                <a:schemeClr val="accent1"/>
              </a:buClr>
              <a:buSzPct val="100000"/>
            </a:pPr>
            <a:r>
              <a:rPr lang="en" sz="1800" b="1" dirty="0">
                <a:solidFill>
                  <a:schemeClr val="accent1"/>
                </a:solidFill>
              </a:rPr>
              <a:t>Decline</a:t>
            </a:r>
          </a:p>
          <a:p>
            <a:pPr lvl="0" rtl="0">
              <a:spcBef>
                <a:spcPts val="0"/>
              </a:spcBef>
              <a:buNone/>
            </a:pPr>
            <a:r>
              <a:rPr lang="en" dirty="0"/>
              <a:t>	     </a:t>
            </a:r>
            <a:r>
              <a:rPr lang="en" b="1" dirty="0"/>
              <a:t>Orchestral Performances</a:t>
            </a:r>
            <a:r>
              <a:rPr lang="en" dirty="0"/>
              <a:t> </a:t>
            </a:r>
          </a:p>
          <a:p>
            <a:pPr marL="1371600" lvl="0" indent="-228600" rtl="0">
              <a:spcBef>
                <a:spcPts val="0"/>
              </a:spcBef>
              <a:spcAft>
                <a:spcPts val="1000"/>
              </a:spcAft>
            </a:pPr>
            <a:r>
              <a:rPr lang="en" dirty="0"/>
              <a:t>Younger audience is not as interested in these types of performances; low attendance</a:t>
            </a:r>
          </a:p>
          <a:p>
            <a:pPr lvl="0" rtl="0">
              <a:spcBef>
                <a:spcPts val="0"/>
              </a:spcBef>
              <a:spcAft>
                <a:spcPts val="1000"/>
              </a:spcAft>
              <a:buNone/>
            </a:pPr>
            <a:r>
              <a:rPr lang="en" dirty="0"/>
              <a:t>	</a:t>
            </a:r>
          </a:p>
          <a:p>
            <a:pPr lvl="0" rtl="0">
              <a:spcBef>
                <a:spcPts val="0"/>
              </a:spcBef>
              <a:spcAft>
                <a:spcPts val="1000"/>
              </a:spcAft>
              <a:buNone/>
            </a:pPr>
            <a:endParaRPr dirty="0"/>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pic>
        <p:nvPicPr>
          <p:cNvPr id="1701" name="Shape 1701"/>
          <p:cNvPicPr preferRelativeResize="0"/>
          <p:nvPr/>
        </p:nvPicPr>
        <p:blipFill>
          <a:blip r:embed="rId3">
            <a:alphaModFix/>
          </a:blip>
          <a:stretch>
            <a:fillRect/>
          </a:stretch>
        </p:blipFill>
        <p:spPr>
          <a:xfrm>
            <a:off x="6623800" y="864625"/>
            <a:ext cx="2213000" cy="1770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05"/>
        <p:cNvGrpSpPr/>
        <p:nvPr/>
      </p:nvGrpSpPr>
      <p:grpSpPr>
        <a:xfrm>
          <a:off x="0" y="0"/>
          <a:ext cx="0" cy="0"/>
          <a:chOff x="0" y="0"/>
          <a:chExt cx="0" cy="0"/>
        </a:xfrm>
      </p:grpSpPr>
      <p:pic>
        <p:nvPicPr>
          <p:cNvPr id="1706" name="Shape 1706"/>
          <p:cNvPicPr preferRelativeResize="0"/>
          <p:nvPr/>
        </p:nvPicPr>
        <p:blipFill>
          <a:blip r:embed="rId3">
            <a:alphaModFix/>
          </a:blip>
          <a:stretch>
            <a:fillRect/>
          </a:stretch>
        </p:blipFill>
        <p:spPr>
          <a:xfrm>
            <a:off x="0" y="0"/>
            <a:ext cx="9144000" cy="5143499"/>
          </a:xfrm>
          <a:prstGeom prst="rect">
            <a:avLst/>
          </a:prstGeom>
          <a:noFill/>
          <a:ln>
            <a:noFill/>
          </a:ln>
        </p:spPr>
      </p:pic>
      <p:sp>
        <p:nvSpPr>
          <p:cNvPr id="1707" name="Shape 1707"/>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11. Integrated Marketing Communications</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07"/>
                                        </p:tgtEl>
                                        <p:attrNameLst>
                                          <p:attrName>style.visibility</p:attrName>
                                        </p:attrNameLst>
                                      </p:cBhvr>
                                      <p:to>
                                        <p:strVal val="visible"/>
                                      </p:to>
                                    </p:set>
                                    <p:animEffect transition="in" filter="fade">
                                      <p:cBhvr>
                                        <p:cTn id="7" dur="500"/>
                                        <p:tgtEl>
                                          <p:spTgt spid="1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11"/>
        <p:cNvGrpSpPr/>
        <p:nvPr/>
      </p:nvGrpSpPr>
      <p:grpSpPr>
        <a:xfrm>
          <a:off x="0" y="0"/>
          <a:ext cx="0" cy="0"/>
          <a:chOff x="0" y="0"/>
          <a:chExt cx="0" cy="0"/>
        </a:xfrm>
      </p:grpSpPr>
      <p:sp>
        <p:nvSpPr>
          <p:cNvPr id="1712" name="Shape 1712"/>
          <p:cNvSpPr txBox="1">
            <a:spLocks noGrp="1"/>
          </p:cNvSpPr>
          <p:nvPr>
            <p:ph type="title"/>
          </p:nvPr>
        </p:nvSpPr>
        <p:spPr>
          <a:xfrm>
            <a:off x="1714299" y="1032124"/>
            <a:ext cx="8513100" cy="645300"/>
          </a:xfrm>
          <a:prstGeom prst="rect">
            <a:avLst/>
          </a:prstGeom>
        </p:spPr>
        <p:txBody>
          <a:bodyPr lIns="91425" tIns="91425" rIns="91425" bIns="91425" anchor="b" anchorCtr="0">
            <a:noAutofit/>
          </a:bodyPr>
          <a:lstStyle/>
          <a:p>
            <a:pPr lvl="0">
              <a:spcBef>
                <a:spcPts val="0"/>
              </a:spcBef>
              <a:buNone/>
            </a:pPr>
            <a:r>
              <a:rPr lang="en" sz="3200" dirty="0"/>
              <a:t>Integrated Marketing </a:t>
            </a:r>
          </a:p>
          <a:p>
            <a:pPr lvl="0" rtl="0">
              <a:spcBef>
                <a:spcPts val="0"/>
              </a:spcBef>
              <a:buNone/>
            </a:pPr>
            <a:r>
              <a:rPr lang="en" sz="3200" dirty="0"/>
              <a:t>Communication Objectives </a:t>
            </a:r>
          </a:p>
        </p:txBody>
      </p:sp>
      <p:sp>
        <p:nvSpPr>
          <p:cNvPr id="1713" name="Shape 1713"/>
          <p:cNvSpPr txBox="1">
            <a:spLocks noGrp="1"/>
          </p:cNvSpPr>
          <p:nvPr>
            <p:ph type="body" idx="1"/>
          </p:nvPr>
        </p:nvSpPr>
        <p:spPr>
          <a:xfrm>
            <a:off x="1390101" y="1659052"/>
            <a:ext cx="5717281" cy="3433500"/>
          </a:xfrm>
          <a:prstGeom prst="rect">
            <a:avLst/>
          </a:prstGeom>
        </p:spPr>
        <p:txBody>
          <a:bodyPr lIns="91425" tIns="91425" rIns="91425" bIns="91425" anchor="t" anchorCtr="0">
            <a:noAutofit/>
          </a:bodyPr>
          <a:lstStyle/>
          <a:p>
            <a:pPr lvl="0" rtl="0">
              <a:spcBef>
                <a:spcPts val="0"/>
              </a:spcBef>
              <a:buNone/>
            </a:pPr>
            <a:r>
              <a:rPr lang="en" sz="1800" b="1" dirty="0"/>
              <a:t>Objectives</a:t>
            </a:r>
          </a:p>
          <a:p>
            <a:pPr lvl="0" rtl="0">
              <a:spcBef>
                <a:spcPts val="0"/>
              </a:spcBef>
              <a:buNone/>
            </a:pPr>
            <a:endParaRPr sz="600" b="1" dirty="0"/>
          </a:p>
          <a:p>
            <a:pPr marL="457200" lvl="0" indent="-228600" rtl="0">
              <a:spcBef>
                <a:spcPts val="0"/>
              </a:spcBef>
              <a:spcAft>
                <a:spcPts val="1000"/>
              </a:spcAft>
            </a:pPr>
            <a:r>
              <a:rPr lang="en" sz="1500" dirty="0"/>
              <a:t>Advertise in an effort to communicate information about the different shows and performances to the customers</a:t>
            </a:r>
          </a:p>
          <a:p>
            <a:pPr marL="457200" lvl="0" indent="-228600" rtl="0">
              <a:spcBef>
                <a:spcPts val="0"/>
              </a:spcBef>
              <a:spcAft>
                <a:spcPts val="1000"/>
              </a:spcAft>
            </a:pPr>
            <a:r>
              <a:rPr lang="en" sz="1500" dirty="0"/>
              <a:t>Effectively communicating the large variety of performances that the Wharton Center offers will help create demand across different audiences, demonstrate value, and show product uniqueness.</a:t>
            </a:r>
          </a:p>
          <a:p>
            <a:pPr marL="457200" lvl="0" indent="-228600" rtl="0">
              <a:spcBef>
                <a:spcPts val="0"/>
              </a:spcBef>
              <a:spcAft>
                <a:spcPts val="1000"/>
              </a:spcAft>
            </a:pPr>
            <a:r>
              <a:rPr lang="en" sz="1500" dirty="0"/>
              <a:t>Having a simple and easy ticket purchasing process will make complete the sale and develop customer loyalty </a:t>
            </a:r>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17"/>
        <p:cNvGrpSpPr/>
        <p:nvPr/>
      </p:nvGrpSpPr>
      <p:grpSpPr>
        <a:xfrm>
          <a:off x="0" y="0"/>
          <a:ext cx="0" cy="0"/>
          <a:chOff x="0" y="0"/>
          <a:chExt cx="0" cy="0"/>
        </a:xfrm>
      </p:grpSpPr>
      <p:sp>
        <p:nvSpPr>
          <p:cNvPr id="1718" name="Shape 1718"/>
          <p:cNvSpPr txBox="1">
            <a:spLocks noGrp="1"/>
          </p:cNvSpPr>
          <p:nvPr>
            <p:ph type="title"/>
          </p:nvPr>
        </p:nvSpPr>
        <p:spPr>
          <a:xfrm>
            <a:off x="1830775" y="429950"/>
            <a:ext cx="7035600" cy="1318800"/>
          </a:xfrm>
          <a:prstGeom prst="rect">
            <a:avLst/>
          </a:prstGeom>
        </p:spPr>
        <p:txBody>
          <a:bodyPr lIns="91425" tIns="91425" rIns="91425" bIns="91425" anchor="b" anchorCtr="0">
            <a:noAutofit/>
          </a:bodyPr>
          <a:lstStyle/>
          <a:p>
            <a:pPr lvl="0">
              <a:spcBef>
                <a:spcPts val="0"/>
              </a:spcBef>
              <a:buNone/>
            </a:pPr>
            <a:r>
              <a:rPr lang="en"/>
              <a:t>Integrated Marketing Communication Campaign </a:t>
            </a:r>
          </a:p>
        </p:txBody>
      </p:sp>
      <p:sp>
        <p:nvSpPr>
          <p:cNvPr id="1719" name="Shape 1719"/>
          <p:cNvSpPr txBox="1">
            <a:spLocks noGrp="1"/>
          </p:cNvSpPr>
          <p:nvPr>
            <p:ph type="body" idx="1"/>
          </p:nvPr>
        </p:nvSpPr>
        <p:spPr>
          <a:xfrm>
            <a:off x="1005841" y="1748750"/>
            <a:ext cx="4705004" cy="2873126"/>
          </a:xfrm>
          <a:prstGeom prst="rect">
            <a:avLst/>
          </a:prstGeom>
        </p:spPr>
        <p:txBody>
          <a:bodyPr lIns="91425" tIns="91425" rIns="91425" bIns="91425" anchor="t" anchorCtr="0">
            <a:noAutofit/>
          </a:bodyPr>
          <a:lstStyle/>
          <a:p>
            <a:pPr marL="457200" lvl="0" indent="-228600" rtl="0">
              <a:spcBef>
                <a:spcPts val="0"/>
              </a:spcBef>
              <a:spcAft>
                <a:spcPts val="1000"/>
              </a:spcAft>
            </a:pPr>
            <a:r>
              <a:rPr lang="en" sz="1500" dirty="0"/>
              <a:t>Utilizing social media and digital advertising to communicate events, times, and other information can help market to the large number of students and young people that live in the greater Lansing area. </a:t>
            </a:r>
          </a:p>
          <a:p>
            <a:pPr marL="457200" lvl="0" indent="-228600">
              <a:spcBef>
                <a:spcPts val="0"/>
              </a:spcBef>
            </a:pPr>
            <a:r>
              <a:rPr lang="en" sz="1500" dirty="0"/>
              <a:t>Being active on sites such as Twitter, Facebook, and instagram will help create brand awareness as well as communicate helpful information to customers who normally would not have seen or been aware of the performances.  </a:t>
            </a:r>
          </a:p>
        </p:txBody>
      </p:sp>
      <p:pic>
        <p:nvPicPr>
          <p:cNvPr id="1720" name="Shape 1720"/>
          <p:cNvPicPr preferRelativeResize="0"/>
          <p:nvPr/>
        </p:nvPicPr>
        <p:blipFill>
          <a:blip r:embed="rId3">
            <a:alphaModFix/>
          </a:blip>
          <a:stretch>
            <a:fillRect/>
          </a:stretch>
        </p:blipFill>
        <p:spPr>
          <a:xfrm>
            <a:off x="5918373" y="3844495"/>
            <a:ext cx="961239" cy="852195"/>
          </a:xfrm>
          <a:prstGeom prst="rect">
            <a:avLst/>
          </a:prstGeom>
          <a:noFill/>
          <a:ln>
            <a:noFill/>
          </a:ln>
        </p:spPr>
      </p:pic>
      <p:pic>
        <p:nvPicPr>
          <p:cNvPr id="1721" name="Shape 1721"/>
          <p:cNvPicPr preferRelativeResize="0"/>
          <p:nvPr/>
        </p:nvPicPr>
        <p:blipFill>
          <a:blip r:embed="rId4">
            <a:alphaModFix/>
          </a:blip>
          <a:stretch>
            <a:fillRect/>
          </a:stretch>
        </p:blipFill>
        <p:spPr>
          <a:xfrm>
            <a:off x="5948987" y="2837737"/>
            <a:ext cx="892388" cy="822048"/>
          </a:xfrm>
          <a:prstGeom prst="rect">
            <a:avLst/>
          </a:prstGeom>
          <a:noFill/>
          <a:ln>
            <a:noFill/>
          </a:ln>
        </p:spPr>
      </p:pic>
      <p:pic>
        <p:nvPicPr>
          <p:cNvPr id="1722" name="Shape 1722"/>
          <p:cNvPicPr preferRelativeResize="0"/>
          <p:nvPr/>
        </p:nvPicPr>
        <p:blipFill>
          <a:blip r:embed="rId5">
            <a:alphaModFix/>
          </a:blip>
          <a:stretch>
            <a:fillRect/>
          </a:stretch>
        </p:blipFill>
        <p:spPr>
          <a:xfrm>
            <a:off x="5918373" y="1826662"/>
            <a:ext cx="961239" cy="9331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pic>
        <p:nvPicPr>
          <p:cNvPr id="1727" name="Shape 1727"/>
          <p:cNvPicPr preferRelativeResize="0"/>
          <p:nvPr/>
        </p:nvPicPr>
        <p:blipFill>
          <a:blip r:embed="rId3">
            <a:alphaModFix/>
          </a:blip>
          <a:stretch>
            <a:fillRect/>
          </a:stretch>
        </p:blipFill>
        <p:spPr>
          <a:xfrm>
            <a:off x="0" y="0"/>
            <a:ext cx="9144000" cy="5143499"/>
          </a:xfrm>
          <a:prstGeom prst="rect">
            <a:avLst/>
          </a:prstGeom>
          <a:noFill/>
          <a:ln>
            <a:noFill/>
          </a:ln>
        </p:spPr>
      </p:pic>
      <p:sp>
        <p:nvSpPr>
          <p:cNvPr id="1728" name="Shape 1728"/>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12. Mass Communication:</a:t>
            </a:r>
          </a:p>
          <a:p>
            <a:pPr lvl="0" algn="ctr" rtl="0">
              <a:spcBef>
                <a:spcPts val="0"/>
              </a:spcBef>
              <a:buNone/>
            </a:pPr>
            <a:r>
              <a:rPr lang="en" sz="3000" b="1">
                <a:solidFill>
                  <a:srgbClr val="FFFFFF"/>
                </a:solidFill>
                <a:latin typeface="Nixie One"/>
                <a:ea typeface="Nixie One"/>
                <a:cs typeface="Nixie One"/>
                <a:sym typeface="Nixie One"/>
              </a:rPr>
              <a:t>Advertising, Sales Promotion &amp; </a:t>
            </a:r>
          </a:p>
          <a:p>
            <a:pPr lvl="0" algn="ctr" rtl="0">
              <a:spcBef>
                <a:spcPts val="0"/>
              </a:spcBef>
              <a:buNone/>
            </a:pPr>
            <a:r>
              <a:rPr lang="en" sz="3000" b="1">
                <a:solidFill>
                  <a:srgbClr val="FFFFFF"/>
                </a:solidFill>
                <a:latin typeface="Nixie One"/>
                <a:ea typeface="Nixie One"/>
                <a:cs typeface="Nixie One"/>
                <a:sym typeface="Nixie One"/>
              </a:rPr>
              <a:t>Public Relations</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28"/>
                                        </p:tgtEl>
                                        <p:attrNameLst>
                                          <p:attrName>style.visibility</p:attrName>
                                        </p:attrNameLst>
                                      </p:cBhvr>
                                      <p:to>
                                        <p:strVal val="visible"/>
                                      </p:to>
                                    </p:set>
                                    <p:animEffect transition="in" filter="fade">
                                      <p:cBhvr>
                                        <p:cTn id="7" dur="500"/>
                                        <p:tgtEl>
                                          <p:spTgt spid="1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732"/>
        <p:cNvGrpSpPr/>
        <p:nvPr/>
      </p:nvGrpSpPr>
      <p:grpSpPr>
        <a:xfrm>
          <a:off x="0" y="0"/>
          <a:ext cx="0" cy="0"/>
          <a:chOff x="0" y="0"/>
          <a:chExt cx="0" cy="0"/>
        </a:xfrm>
      </p:grpSpPr>
      <p:sp>
        <p:nvSpPr>
          <p:cNvPr id="1733" name="Shape 1733"/>
          <p:cNvSpPr txBox="1">
            <a:spLocks noGrp="1"/>
          </p:cNvSpPr>
          <p:nvPr>
            <p:ph type="title"/>
          </p:nvPr>
        </p:nvSpPr>
        <p:spPr>
          <a:xfrm>
            <a:off x="1780800" y="608175"/>
            <a:ext cx="8513100" cy="645300"/>
          </a:xfrm>
          <a:prstGeom prst="rect">
            <a:avLst/>
          </a:prstGeom>
        </p:spPr>
        <p:txBody>
          <a:bodyPr lIns="91425" tIns="91425" rIns="91425" bIns="91425" anchor="b" anchorCtr="0">
            <a:noAutofit/>
          </a:bodyPr>
          <a:lstStyle/>
          <a:p>
            <a:pPr lvl="0" rtl="0">
              <a:spcBef>
                <a:spcPts val="0"/>
              </a:spcBef>
              <a:buNone/>
            </a:pPr>
            <a:r>
              <a:rPr lang="en" sz="3200"/>
              <a:t>Mass Communication Strategy</a:t>
            </a:r>
          </a:p>
        </p:txBody>
      </p:sp>
      <p:sp>
        <p:nvSpPr>
          <p:cNvPr id="1734" name="Shape 1734"/>
          <p:cNvSpPr txBox="1">
            <a:spLocks noGrp="1"/>
          </p:cNvSpPr>
          <p:nvPr>
            <p:ph type="body" idx="1"/>
          </p:nvPr>
        </p:nvSpPr>
        <p:spPr>
          <a:xfrm>
            <a:off x="5951913" y="1321724"/>
            <a:ext cx="2689412" cy="1122218"/>
          </a:xfrm>
          <a:prstGeom prst="rect">
            <a:avLst/>
          </a:prstGeom>
          <a:ln w="28575">
            <a:solidFill>
              <a:schemeClr val="accent1">
                <a:lumMod val="75000"/>
              </a:schemeClr>
            </a:solidFill>
          </a:ln>
        </p:spPr>
        <p:txBody>
          <a:bodyPr lIns="91425" tIns="91425" rIns="91425" bIns="91425" anchor="t" anchorCtr="0">
            <a:noAutofit/>
          </a:bodyPr>
          <a:lstStyle/>
          <a:p>
            <a:pPr lvl="0" rtl="0">
              <a:spcBef>
                <a:spcPts val="0"/>
              </a:spcBef>
              <a:buNone/>
            </a:pPr>
            <a:r>
              <a:rPr lang="en" sz="1800" b="1" dirty="0">
                <a:solidFill>
                  <a:schemeClr val="accent1"/>
                </a:solidFill>
              </a:rPr>
              <a:t>Sales Promotion</a:t>
            </a:r>
          </a:p>
          <a:p>
            <a:pPr lvl="0" rtl="0">
              <a:spcBef>
                <a:spcPts val="0"/>
              </a:spcBef>
              <a:buNone/>
            </a:pPr>
            <a:endParaRPr sz="600" b="1" dirty="0"/>
          </a:p>
          <a:p>
            <a:pPr marL="457200" lvl="0" indent="-228600" rtl="0">
              <a:spcBef>
                <a:spcPts val="0"/>
              </a:spcBef>
              <a:spcAft>
                <a:spcPts val="1000"/>
              </a:spcAft>
            </a:pPr>
            <a:r>
              <a:rPr lang="en" dirty="0"/>
              <a:t>Student discounts</a:t>
            </a:r>
          </a:p>
          <a:p>
            <a:pPr marL="457200" lvl="0" indent="-228600" rtl="0">
              <a:spcBef>
                <a:spcPts val="0"/>
              </a:spcBef>
              <a:spcAft>
                <a:spcPts val="1000"/>
              </a:spcAft>
            </a:pPr>
            <a:r>
              <a:rPr lang="en" dirty="0"/>
              <a:t>Season-ticket packages</a:t>
            </a:r>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1735" name="Shape 1735"/>
          <p:cNvSpPr/>
          <p:nvPr/>
        </p:nvSpPr>
        <p:spPr>
          <a:xfrm>
            <a:off x="528425" y="3996725"/>
            <a:ext cx="6630300" cy="875400"/>
          </a:xfrm>
          <a:prstGeom prst="lef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6" name="Shape 1736"/>
          <p:cNvSpPr txBox="1"/>
          <p:nvPr/>
        </p:nvSpPr>
        <p:spPr>
          <a:xfrm>
            <a:off x="896200" y="4260425"/>
            <a:ext cx="1207800" cy="348000"/>
          </a:xfrm>
          <a:prstGeom prst="rect">
            <a:avLst/>
          </a:prstGeom>
          <a:noFill/>
          <a:ln>
            <a:noFill/>
          </a:ln>
        </p:spPr>
        <p:txBody>
          <a:bodyPr lIns="91425" tIns="91425" rIns="91425" bIns="91425" anchor="t" anchorCtr="0">
            <a:noAutofit/>
          </a:bodyPr>
          <a:lstStyle/>
          <a:p>
            <a:pPr lvl="0" rtl="0">
              <a:spcBef>
                <a:spcPts val="0"/>
              </a:spcBef>
              <a:buNone/>
            </a:pPr>
            <a:r>
              <a:rPr lang="en">
                <a:solidFill>
                  <a:schemeClr val="accent1"/>
                </a:solidFill>
                <a:latin typeface="Muli"/>
                <a:ea typeface="Muli"/>
                <a:cs typeface="Muli"/>
                <a:sym typeface="Muli"/>
              </a:rPr>
              <a:t>Low</a:t>
            </a:r>
          </a:p>
        </p:txBody>
      </p:sp>
      <p:sp>
        <p:nvSpPr>
          <p:cNvPr id="1737" name="Shape 1737"/>
          <p:cNvSpPr txBox="1">
            <a:spLocks noGrp="1"/>
          </p:cNvSpPr>
          <p:nvPr>
            <p:ph type="body" idx="1"/>
          </p:nvPr>
        </p:nvSpPr>
        <p:spPr>
          <a:xfrm>
            <a:off x="2760144" y="1781375"/>
            <a:ext cx="2965200" cy="1024883"/>
          </a:xfrm>
          <a:prstGeom prst="rect">
            <a:avLst/>
          </a:prstGeom>
          <a:ln w="28575" cap="flat" cmpd="sng">
            <a:solidFill>
              <a:schemeClr val="accent1"/>
            </a:solidFill>
            <a:prstDash val="solid"/>
            <a:round/>
            <a:headEnd type="none" w="med" len="med"/>
            <a:tailEnd type="none" w="med" len="med"/>
          </a:ln>
        </p:spPr>
        <p:txBody>
          <a:bodyPr lIns="91425" tIns="91425" rIns="91425" bIns="91425" anchor="t" anchorCtr="0">
            <a:noAutofit/>
          </a:bodyPr>
          <a:lstStyle/>
          <a:p>
            <a:pPr lvl="0" rtl="0">
              <a:spcBef>
                <a:spcPts val="0"/>
              </a:spcBef>
              <a:buNone/>
            </a:pPr>
            <a:r>
              <a:rPr lang="en" sz="1800" b="1" dirty="0">
                <a:solidFill>
                  <a:schemeClr val="accent1"/>
                </a:solidFill>
              </a:rPr>
              <a:t>Advertising</a:t>
            </a:r>
          </a:p>
          <a:p>
            <a:pPr lvl="0" rtl="0">
              <a:spcBef>
                <a:spcPts val="0"/>
              </a:spcBef>
              <a:buNone/>
            </a:pPr>
            <a:endParaRPr sz="600" b="1" dirty="0"/>
          </a:p>
          <a:p>
            <a:pPr marL="457200" lvl="0" indent="-228600" rtl="0">
              <a:spcBef>
                <a:spcPts val="0"/>
              </a:spcBef>
              <a:spcAft>
                <a:spcPts val="1000"/>
              </a:spcAft>
            </a:pPr>
            <a:r>
              <a:rPr lang="en" dirty="0"/>
              <a:t>Focus on getting word out to select target markets</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1738" name="Shape 1738"/>
          <p:cNvSpPr txBox="1">
            <a:spLocks noGrp="1"/>
          </p:cNvSpPr>
          <p:nvPr>
            <p:ph type="body" idx="1"/>
          </p:nvPr>
        </p:nvSpPr>
        <p:spPr>
          <a:xfrm>
            <a:off x="175275" y="2250825"/>
            <a:ext cx="2358300" cy="1324124"/>
          </a:xfrm>
          <a:prstGeom prst="rect">
            <a:avLst/>
          </a:prstGeom>
          <a:ln w="28575">
            <a:solidFill>
              <a:schemeClr val="accent1">
                <a:lumMod val="75000"/>
              </a:schemeClr>
            </a:solidFill>
          </a:ln>
        </p:spPr>
        <p:txBody>
          <a:bodyPr lIns="91425" tIns="91425" rIns="91425" bIns="91425" anchor="t" anchorCtr="0">
            <a:noAutofit/>
          </a:bodyPr>
          <a:lstStyle/>
          <a:p>
            <a:pPr lvl="0" rtl="0">
              <a:spcBef>
                <a:spcPts val="0"/>
              </a:spcBef>
              <a:buNone/>
            </a:pPr>
            <a:r>
              <a:rPr lang="en" sz="1800" b="1" dirty="0">
                <a:solidFill>
                  <a:schemeClr val="accent1"/>
                </a:solidFill>
              </a:rPr>
              <a:t>Public Relations</a:t>
            </a:r>
          </a:p>
          <a:p>
            <a:pPr lvl="0" rtl="0">
              <a:spcBef>
                <a:spcPts val="0"/>
              </a:spcBef>
              <a:buNone/>
            </a:pPr>
            <a:endParaRPr sz="600" b="1" dirty="0"/>
          </a:p>
          <a:p>
            <a:pPr marL="457200" lvl="0" indent="-228600" rtl="0">
              <a:spcBef>
                <a:spcPts val="0"/>
              </a:spcBef>
              <a:spcAft>
                <a:spcPts val="1000"/>
              </a:spcAft>
            </a:pPr>
            <a:r>
              <a:rPr lang="en" dirty="0"/>
              <a:t>Dedicated PR team</a:t>
            </a:r>
          </a:p>
          <a:p>
            <a:pPr marL="457200" lvl="0" indent="-228600" rtl="0">
              <a:spcBef>
                <a:spcPts val="0"/>
              </a:spcBef>
              <a:spcAft>
                <a:spcPts val="1000"/>
              </a:spcAft>
            </a:pPr>
            <a:r>
              <a:rPr lang="en" dirty="0"/>
              <a:t>Interviews with star  performers</a:t>
            </a:r>
          </a:p>
        </p:txBody>
      </p:sp>
      <p:sp>
        <p:nvSpPr>
          <p:cNvPr id="1739" name="Shape 1739"/>
          <p:cNvSpPr txBox="1"/>
          <p:nvPr/>
        </p:nvSpPr>
        <p:spPr>
          <a:xfrm>
            <a:off x="6153700" y="4260425"/>
            <a:ext cx="1207800" cy="348000"/>
          </a:xfrm>
          <a:prstGeom prst="rect">
            <a:avLst/>
          </a:prstGeom>
          <a:noFill/>
          <a:ln>
            <a:noFill/>
          </a:ln>
        </p:spPr>
        <p:txBody>
          <a:bodyPr lIns="91425" tIns="91425" rIns="91425" bIns="91425" anchor="t" anchorCtr="0">
            <a:noAutofit/>
          </a:bodyPr>
          <a:lstStyle/>
          <a:p>
            <a:pPr lvl="0">
              <a:spcBef>
                <a:spcPts val="0"/>
              </a:spcBef>
              <a:buNone/>
            </a:pPr>
            <a:r>
              <a:rPr lang="en">
                <a:solidFill>
                  <a:schemeClr val="accent1"/>
                </a:solidFill>
                <a:latin typeface="Muli"/>
                <a:ea typeface="Muli"/>
                <a:cs typeface="Muli"/>
                <a:sym typeface="Muli"/>
              </a:rPr>
              <a:t>High</a:t>
            </a:r>
          </a:p>
        </p:txBody>
      </p:sp>
      <p:sp>
        <p:nvSpPr>
          <p:cNvPr id="1740" name="Shape 1740"/>
          <p:cNvSpPr txBox="1"/>
          <p:nvPr/>
        </p:nvSpPr>
        <p:spPr>
          <a:xfrm>
            <a:off x="3115150" y="4632512"/>
            <a:ext cx="1979400" cy="251100"/>
          </a:xfrm>
          <a:prstGeom prst="rect">
            <a:avLst/>
          </a:prstGeom>
          <a:noFill/>
          <a:ln>
            <a:noFill/>
          </a:ln>
        </p:spPr>
        <p:txBody>
          <a:bodyPr lIns="91425" tIns="91425" rIns="91425" bIns="91425" anchor="t" anchorCtr="0">
            <a:noAutofit/>
          </a:bodyPr>
          <a:lstStyle/>
          <a:p>
            <a:pPr lvl="0">
              <a:spcBef>
                <a:spcPts val="0"/>
              </a:spcBef>
              <a:buNone/>
            </a:pPr>
            <a:r>
              <a:rPr lang="en" dirty="0">
                <a:solidFill>
                  <a:srgbClr val="F3F3F3"/>
                </a:solidFill>
                <a:latin typeface="Muli"/>
                <a:ea typeface="Muli"/>
                <a:cs typeface="Muli"/>
                <a:sym typeface="Muli"/>
              </a:rPr>
              <a:t>Degree of Utilization</a:t>
            </a:r>
          </a:p>
        </p:txBody>
      </p:sp>
      <p:cxnSp>
        <p:nvCxnSpPr>
          <p:cNvPr id="1742" name="Shape 1742"/>
          <p:cNvCxnSpPr>
            <a:stCxn id="1737" idx="2"/>
          </p:cNvCxnSpPr>
          <p:nvPr/>
        </p:nvCxnSpPr>
        <p:spPr>
          <a:xfrm flipH="1">
            <a:off x="4209144" y="2806258"/>
            <a:ext cx="33600" cy="1628167"/>
          </a:xfrm>
          <a:prstGeom prst="straightConnector1">
            <a:avLst/>
          </a:prstGeom>
          <a:noFill/>
          <a:ln w="28575" cap="flat" cmpd="sng">
            <a:solidFill>
              <a:schemeClr val="accent1"/>
            </a:solidFill>
            <a:prstDash val="solid"/>
            <a:round/>
            <a:headEnd type="none" w="lg" len="lg"/>
            <a:tailEnd type="oval" w="lg" len="lg"/>
          </a:ln>
        </p:spPr>
      </p:cxnSp>
      <p:cxnSp>
        <p:nvCxnSpPr>
          <p:cNvPr id="14" name="Shape 1742"/>
          <p:cNvCxnSpPr>
            <a:stCxn id="1734" idx="2"/>
          </p:cNvCxnSpPr>
          <p:nvPr/>
        </p:nvCxnSpPr>
        <p:spPr>
          <a:xfrm flipH="1">
            <a:off x="6037351" y="2443942"/>
            <a:ext cx="1259268" cy="1990483"/>
          </a:xfrm>
          <a:prstGeom prst="straightConnector1">
            <a:avLst/>
          </a:prstGeom>
          <a:noFill/>
          <a:ln w="28575" cap="flat" cmpd="sng">
            <a:solidFill>
              <a:schemeClr val="accent1"/>
            </a:solidFill>
            <a:prstDash val="solid"/>
            <a:round/>
            <a:headEnd type="none" w="lg" len="lg"/>
            <a:tailEnd type="oval" w="lg" len="lg"/>
          </a:ln>
        </p:spPr>
      </p:cxnSp>
      <p:cxnSp>
        <p:nvCxnSpPr>
          <p:cNvPr id="16" name="Shape 1742"/>
          <p:cNvCxnSpPr>
            <a:stCxn id="1738" idx="2"/>
          </p:cNvCxnSpPr>
          <p:nvPr/>
        </p:nvCxnSpPr>
        <p:spPr>
          <a:xfrm>
            <a:off x="1354425" y="3574949"/>
            <a:ext cx="667976" cy="845891"/>
          </a:xfrm>
          <a:prstGeom prst="straightConnector1">
            <a:avLst/>
          </a:prstGeom>
          <a:noFill/>
          <a:ln w="28575" cap="flat" cmpd="sng">
            <a:solidFill>
              <a:schemeClr val="accent1"/>
            </a:solidFill>
            <a:prstDash val="solid"/>
            <a:round/>
            <a:headEnd type="none" w="lg" len="lg"/>
            <a:tailEnd type="oval" w="lg" len="lg"/>
          </a:ln>
        </p:spPr>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1"/>
        <p:cNvGrpSpPr/>
        <p:nvPr/>
      </p:nvGrpSpPr>
      <p:grpSpPr>
        <a:xfrm>
          <a:off x="0" y="0"/>
          <a:ext cx="0" cy="0"/>
          <a:chOff x="0" y="0"/>
          <a:chExt cx="0" cy="0"/>
        </a:xfrm>
      </p:grpSpPr>
      <p:sp>
        <p:nvSpPr>
          <p:cNvPr id="1472" name="Shape 1472"/>
          <p:cNvSpPr txBox="1">
            <a:spLocks noGrp="1"/>
          </p:cNvSpPr>
          <p:nvPr>
            <p:ph type="title"/>
          </p:nvPr>
        </p:nvSpPr>
        <p:spPr>
          <a:xfrm>
            <a:off x="1527875" y="802400"/>
            <a:ext cx="8150100" cy="645300"/>
          </a:xfrm>
          <a:prstGeom prst="rect">
            <a:avLst/>
          </a:prstGeom>
        </p:spPr>
        <p:txBody>
          <a:bodyPr lIns="91425" tIns="91425" rIns="91425" bIns="91425" anchor="b" anchorCtr="0">
            <a:noAutofit/>
          </a:bodyPr>
          <a:lstStyle/>
          <a:p>
            <a:pPr lvl="0" rtl="0">
              <a:spcBef>
                <a:spcPts val="0"/>
              </a:spcBef>
              <a:buNone/>
            </a:pPr>
            <a:r>
              <a:rPr lang="en" sz="3600"/>
              <a:t>An Overview of Wharton Center</a:t>
            </a:r>
          </a:p>
        </p:txBody>
      </p:sp>
      <p:pic>
        <p:nvPicPr>
          <p:cNvPr id="2" name="IcLVHOlhUMs"/>
          <p:cNvPicPr>
            <a:picLocks noRot="1" noChangeAspect="1"/>
          </p:cNvPicPr>
          <p:nvPr>
            <a:videoFile r:link="rId1"/>
          </p:nvPr>
        </p:nvPicPr>
        <p:blipFill>
          <a:blip r:embed="rId4"/>
          <a:stretch>
            <a:fillRect/>
          </a:stretch>
        </p:blipFill>
        <p:spPr>
          <a:xfrm>
            <a:off x="1619315" y="1633552"/>
            <a:ext cx="5596133" cy="314782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747"/>
        <p:cNvGrpSpPr/>
        <p:nvPr/>
      </p:nvGrpSpPr>
      <p:grpSpPr>
        <a:xfrm>
          <a:off x="0" y="0"/>
          <a:ext cx="0" cy="0"/>
          <a:chOff x="0" y="0"/>
          <a:chExt cx="0" cy="0"/>
        </a:xfrm>
      </p:grpSpPr>
      <p:sp>
        <p:nvSpPr>
          <p:cNvPr id="1748" name="Shape 1748"/>
          <p:cNvSpPr txBox="1">
            <a:spLocks noGrp="1"/>
          </p:cNvSpPr>
          <p:nvPr>
            <p:ph type="title"/>
          </p:nvPr>
        </p:nvSpPr>
        <p:spPr>
          <a:xfrm>
            <a:off x="2072000" y="563225"/>
            <a:ext cx="6511800" cy="725100"/>
          </a:xfrm>
          <a:prstGeom prst="rect">
            <a:avLst/>
          </a:prstGeom>
        </p:spPr>
        <p:txBody>
          <a:bodyPr lIns="91425" tIns="91425" rIns="91425" bIns="91425" anchor="b" anchorCtr="0">
            <a:noAutofit/>
          </a:bodyPr>
          <a:lstStyle/>
          <a:p>
            <a:pPr lvl="0">
              <a:spcBef>
                <a:spcPts val="0"/>
              </a:spcBef>
              <a:buNone/>
            </a:pPr>
            <a:r>
              <a:rPr lang="en" sz="3200"/>
              <a:t>Media Outlets </a:t>
            </a:r>
          </a:p>
        </p:txBody>
      </p:sp>
      <p:sp>
        <p:nvSpPr>
          <p:cNvPr id="1749" name="Shape 1749"/>
          <p:cNvSpPr txBox="1"/>
          <p:nvPr/>
        </p:nvSpPr>
        <p:spPr>
          <a:xfrm>
            <a:off x="1454750" y="1432100"/>
            <a:ext cx="1594500" cy="371100"/>
          </a:xfrm>
          <a:prstGeom prst="rect">
            <a:avLst/>
          </a:prstGeom>
          <a:noFill/>
          <a:ln>
            <a:noFill/>
          </a:ln>
        </p:spPr>
        <p:txBody>
          <a:bodyPr lIns="91425" tIns="91425" rIns="91425" bIns="91425" anchor="t" anchorCtr="0">
            <a:noAutofit/>
          </a:bodyPr>
          <a:lstStyle/>
          <a:p>
            <a:pPr lvl="0">
              <a:spcBef>
                <a:spcPts val="0"/>
              </a:spcBef>
              <a:buNone/>
            </a:pPr>
            <a:r>
              <a:rPr lang="en" sz="1800">
                <a:solidFill>
                  <a:srgbClr val="F3F3F3"/>
                </a:solidFill>
                <a:latin typeface="Muli"/>
                <a:ea typeface="Muli"/>
                <a:cs typeface="Muli"/>
                <a:sym typeface="Muli"/>
              </a:rPr>
              <a:t>Newspapers</a:t>
            </a:r>
          </a:p>
        </p:txBody>
      </p:sp>
      <p:sp>
        <p:nvSpPr>
          <p:cNvPr id="1750" name="Shape 1750"/>
          <p:cNvSpPr txBox="1"/>
          <p:nvPr/>
        </p:nvSpPr>
        <p:spPr>
          <a:xfrm>
            <a:off x="6015803" y="1440238"/>
            <a:ext cx="1038600" cy="3711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3F3F3"/>
                </a:solidFill>
                <a:latin typeface="Muli"/>
                <a:ea typeface="Muli"/>
                <a:cs typeface="Muli"/>
                <a:sym typeface="Muli"/>
              </a:rPr>
              <a:t>Internet</a:t>
            </a:r>
          </a:p>
        </p:txBody>
      </p:sp>
      <p:sp>
        <p:nvSpPr>
          <p:cNvPr id="1751" name="Shape 1751"/>
          <p:cNvSpPr txBox="1"/>
          <p:nvPr/>
        </p:nvSpPr>
        <p:spPr>
          <a:xfrm>
            <a:off x="195200" y="2258125"/>
            <a:ext cx="1560900" cy="3711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3F3F3"/>
                </a:solidFill>
                <a:latin typeface="Muli"/>
                <a:ea typeface="Muli"/>
                <a:cs typeface="Muli"/>
                <a:sym typeface="Muli"/>
              </a:rPr>
              <a:t>Outdoor Ads</a:t>
            </a:r>
          </a:p>
        </p:txBody>
      </p:sp>
      <p:sp>
        <p:nvSpPr>
          <p:cNvPr id="1752" name="Shape 1752"/>
          <p:cNvSpPr txBox="1"/>
          <p:nvPr/>
        </p:nvSpPr>
        <p:spPr>
          <a:xfrm>
            <a:off x="3928152" y="3266312"/>
            <a:ext cx="1439700" cy="3711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3F3F3"/>
                </a:solidFill>
                <a:latin typeface="Muli"/>
                <a:ea typeface="Muli"/>
                <a:cs typeface="Muli"/>
                <a:sym typeface="Muli"/>
              </a:rPr>
              <a:t>Magazines</a:t>
            </a:r>
          </a:p>
        </p:txBody>
      </p:sp>
      <p:sp>
        <p:nvSpPr>
          <p:cNvPr id="1753" name="Shape 1753"/>
          <p:cNvSpPr txBox="1"/>
          <p:nvPr/>
        </p:nvSpPr>
        <p:spPr>
          <a:xfrm>
            <a:off x="6138553" y="3266312"/>
            <a:ext cx="812400" cy="3711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3F3F3"/>
                </a:solidFill>
                <a:latin typeface="Muli"/>
                <a:ea typeface="Muli"/>
                <a:cs typeface="Muli"/>
                <a:sym typeface="Muli"/>
              </a:rPr>
              <a:t>Radio</a:t>
            </a:r>
          </a:p>
        </p:txBody>
      </p:sp>
      <p:sp>
        <p:nvSpPr>
          <p:cNvPr id="1754" name="Shape 1754"/>
          <p:cNvSpPr txBox="1"/>
          <p:nvPr/>
        </p:nvSpPr>
        <p:spPr>
          <a:xfrm>
            <a:off x="7622958" y="1456735"/>
            <a:ext cx="1253100" cy="3711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3F3F3"/>
                </a:solidFill>
                <a:latin typeface="Muli"/>
                <a:ea typeface="Muli"/>
                <a:cs typeface="Muli"/>
                <a:sym typeface="Muli"/>
              </a:rPr>
              <a:t>Television</a:t>
            </a:r>
          </a:p>
        </p:txBody>
      </p:sp>
      <p:sp>
        <p:nvSpPr>
          <p:cNvPr id="1755" name="Shape 1755"/>
          <p:cNvSpPr txBox="1"/>
          <p:nvPr/>
        </p:nvSpPr>
        <p:spPr>
          <a:xfrm>
            <a:off x="3928152" y="1440238"/>
            <a:ext cx="1439700" cy="371100"/>
          </a:xfrm>
          <a:prstGeom prst="rect">
            <a:avLst/>
          </a:prstGeom>
          <a:noFill/>
          <a:ln>
            <a:noFill/>
          </a:ln>
        </p:spPr>
        <p:txBody>
          <a:bodyPr lIns="91425" tIns="91425" rIns="91425" bIns="91425" anchor="t" anchorCtr="0">
            <a:noAutofit/>
          </a:bodyPr>
          <a:lstStyle/>
          <a:p>
            <a:pPr lvl="0" rtl="0">
              <a:spcBef>
                <a:spcPts val="0"/>
              </a:spcBef>
              <a:buNone/>
            </a:pPr>
            <a:r>
              <a:rPr lang="en" sz="1800" dirty="0">
                <a:solidFill>
                  <a:srgbClr val="F3F3F3"/>
                </a:solidFill>
                <a:latin typeface="Muli"/>
                <a:ea typeface="Muli"/>
                <a:cs typeface="Muli"/>
                <a:sym typeface="Muli"/>
              </a:rPr>
              <a:t>Mobile App</a:t>
            </a:r>
          </a:p>
        </p:txBody>
      </p:sp>
      <p:pic>
        <p:nvPicPr>
          <p:cNvPr id="1756" name="Shape 1756"/>
          <p:cNvPicPr preferRelativeResize="0"/>
          <p:nvPr/>
        </p:nvPicPr>
        <p:blipFill>
          <a:blip r:embed="rId3">
            <a:alphaModFix/>
          </a:blip>
          <a:stretch>
            <a:fillRect/>
          </a:stretch>
        </p:blipFill>
        <p:spPr>
          <a:xfrm>
            <a:off x="5603782" y="1813682"/>
            <a:ext cx="1862643" cy="1463125"/>
          </a:xfrm>
          <a:prstGeom prst="rect">
            <a:avLst/>
          </a:prstGeom>
          <a:noFill/>
          <a:ln>
            <a:noFill/>
          </a:ln>
        </p:spPr>
      </p:pic>
      <p:pic>
        <p:nvPicPr>
          <p:cNvPr id="1757" name="Shape 1757"/>
          <p:cNvPicPr preferRelativeResize="0"/>
          <p:nvPr/>
        </p:nvPicPr>
        <p:blipFill>
          <a:blip r:embed="rId4">
            <a:alphaModFix/>
          </a:blip>
          <a:stretch>
            <a:fillRect/>
          </a:stretch>
        </p:blipFill>
        <p:spPr>
          <a:xfrm>
            <a:off x="3717913" y="3637424"/>
            <a:ext cx="1793599" cy="923124"/>
          </a:xfrm>
          <a:prstGeom prst="rect">
            <a:avLst/>
          </a:prstGeom>
          <a:noFill/>
          <a:ln>
            <a:noFill/>
          </a:ln>
        </p:spPr>
      </p:pic>
      <p:pic>
        <p:nvPicPr>
          <p:cNvPr id="1758" name="Shape 1758"/>
          <p:cNvPicPr preferRelativeResize="0"/>
          <p:nvPr/>
        </p:nvPicPr>
        <p:blipFill>
          <a:blip r:embed="rId5">
            <a:alphaModFix/>
          </a:blip>
          <a:stretch>
            <a:fillRect/>
          </a:stretch>
        </p:blipFill>
        <p:spPr>
          <a:xfrm>
            <a:off x="429688" y="2621723"/>
            <a:ext cx="1091914" cy="2314849"/>
          </a:xfrm>
          <a:prstGeom prst="rect">
            <a:avLst/>
          </a:prstGeom>
          <a:noFill/>
          <a:ln>
            <a:noFill/>
          </a:ln>
        </p:spPr>
      </p:pic>
      <p:pic>
        <p:nvPicPr>
          <p:cNvPr id="1759" name="Shape 1759"/>
          <p:cNvPicPr preferRelativeResize="0"/>
          <p:nvPr/>
        </p:nvPicPr>
        <p:blipFill rotWithShape="1">
          <a:blip r:embed="rId6">
            <a:alphaModFix/>
          </a:blip>
          <a:srcRect l="3491" t="5702" r="3155" b="2915"/>
          <a:stretch/>
        </p:blipFill>
        <p:spPr>
          <a:xfrm>
            <a:off x="3863250" y="1803200"/>
            <a:ext cx="1502964" cy="1463125"/>
          </a:xfrm>
          <a:prstGeom prst="rect">
            <a:avLst/>
          </a:prstGeom>
          <a:noFill/>
          <a:ln>
            <a:noFill/>
          </a:ln>
        </p:spPr>
      </p:pic>
      <p:sp>
        <p:nvSpPr>
          <p:cNvPr id="1760" name="Shape 1760"/>
          <p:cNvSpPr txBox="1"/>
          <p:nvPr/>
        </p:nvSpPr>
        <p:spPr>
          <a:xfrm>
            <a:off x="1911537" y="2270787"/>
            <a:ext cx="1594500" cy="350700"/>
          </a:xfrm>
          <a:prstGeom prst="rect">
            <a:avLst/>
          </a:prstGeom>
          <a:noFill/>
          <a:ln>
            <a:noFill/>
          </a:ln>
        </p:spPr>
        <p:txBody>
          <a:bodyPr lIns="91425" tIns="91425" rIns="91425" bIns="91425" anchor="t" anchorCtr="0">
            <a:noAutofit/>
          </a:bodyPr>
          <a:lstStyle/>
          <a:p>
            <a:pPr lvl="0" rtl="0">
              <a:spcBef>
                <a:spcPts val="0"/>
              </a:spcBef>
              <a:buNone/>
            </a:pPr>
            <a:r>
              <a:rPr lang="en" sz="1800">
                <a:solidFill>
                  <a:srgbClr val="F3F3F3"/>
                </a:solidFill>
                <a:latin typeface="Muli"/>
                <a:ea typeface="Muli"/>
                <a:cs typeface="Muli"/>
                <a:sym typeface="Muli"/>
              </a:rPr>
              <a:t>Social Media</a:t>
            </a:r>
          </a:p>
        </p:txBody>
      </p:sp>
      <p:pic>
        <p:nvPicPr>
          <p:cNvPr id="1761" name="Shape 1761"/>
          <p:cNvPicPr preferRelativeResize="0"/>
          <p:nvPr/>
        </p:nvPicPr>
        <p:blipFill>
          <a:blip r:embed="rId7">
            <a:alphaModFix/>
          </a:blip>
          <a:stretch>
            <a:fillRect/>
          </a:stretch>
        </p:blipFill>
        <p:spPr>
          <a:xfrm>
            <a:off x="1857736" y="2621712"/>
            <a:ext cx="1702124" cy="2314874"/>
          </a:xfrm>
          <a:prstGeom prst="rect">
            <a:avLst/>
          </a:prstGeom>
          <a:noFill/>
          <a:ln>
            <a:noFill/>
          </a:ln>
        </p:spPr>
      </p:pic>
      <p:pic>
        <p:nvPicPr>
          <p:cNvPr id="1762" name="Shape 1762"/>
          <p:cNvPicPr preferRelativeResize="0"/>
          <p:nvPr/>
        </p:nvPicPr>
        <p:blipFill>
          <a:blip r:embed="rId8">
            <a:alphaModFix/>
          </a:blip>
          <a:stretch>
            <a:fillRect/>
          </a:stretch>
        </p:blipFill>
        <p:spPr>
          <a:xfrm>
            <a:off x="996825" y="1811338"/>
            <a:ext cx="2510350" cy="451298"/>
          </a:xfrm>
          <a:prstGeom prst="rect">
            <a:avLst/>
          </a:prstGeom>
          <a:noFill/>
          <a:ln>
            <a:noFill/>
          </a:ln>
        </p:spPr>
      </p:pic>
      <p:pic>
        <p:nvPicPr>
          <p:cNvPr id="1026" name="Picture 2" descr="Image result for wka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49902" y="3592979"/>
            <a:ext cx="1370401" cy="1370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ilx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03359" y="1803200"/>
            <a:ext cx="1092298" cy="109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190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46"/>
        <p:cNvGrpSpPr/>
        <p:nvPr/>
      </p:nvGrpSpPr>
      <p:grpSpPr>
        <a:xfrm>
          <a:off x="0" y="0"/>
          <a:ext cx="0" cy="0"/>
          <a:chOff x="0" y="0"/>
          <a:chExt cx="0" cy="0"/>
        </a:xfrm>
      </p:grpSpPr>
      <p:pic>
        <p:nvPicPr>
          <p:cNvPr id="1747" name="Shape 1747"/>
          <p:cNvPicPr preferRelativeResize="0"/>
          <p:nvPr/>
        </p:nvPicPr>
        <p:blipFill>
          <a:blip r:embed="rId3">
            <a:alphaModFix/>
          </a:blip>
          <a:stretch>
            <a:fillRect/>
          </a:stretch>
        </p:blipFill>
        <p:spPr>
          <a:xfrm>
            <a:off x="0" y="0"/>
            <a:ext cx="9144000" cy="5143499"/>
          </a:xfrm>
          <a:prstGeom prst="rect">
            <a:avLst/>
          </a:prstGeom>
          <a:noFill/>
          <a:ln>
            <a:noFill/>
          </a:ln>
        </p:spPr>
      </p:pic>
      <p:sp>
        <p:nvSpPr>
          <p:cNvPr id="1748" name="Shape 1748"/>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13. Personal Selling &amp; Sales </a:t>
            </a:r>
          </a:p>
          <a:p>
            <a:pPr lvl="0" algn="ctr" rtl="0">
              <a:spcBef>
                <a:spcPts val="0"/>
              </a:spcBef>
              <a:buNone/>
            </a:pPr>
            <a:r>
              <a:rPr lang="en" sz="3000" b="1">
                <a:solidFill>
                  <a:srgbClr val="FFFFFF"/>
                </a:solidFill>
                <a:latin typeface="Nixie One"/>
                <a:ea typeface="Nixie One"/>
                <a:cs typeface="Nixie One"/>
                <a:sym typeface="Nixie One"/>
              </a:rPr>
              <a:t>Force Management</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48"/>
                                        </p:tgtEl>
                                        <p:attrNameLst>
                                          <p:attrName>style.visibility</p:attrName>
                                        </p:attrNameLst>
                                      </p:cBhvr>
                                      <p:to>
                                        <p:strVal val="visible"/>
                                      </p:to>
                                    </p:set>
                                    <p:animEffect transition="in" filter="fade">
                                      <p:cBhvr>
                                        <p:cTn id="7" dur="500"/>
                                        <p:tgtEl>
                                          <p:spTgt spid="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752"/>
        <p:cNvGrpSpPr/>
        <p:nvPr/>
      </p:nvGrpSpPr>
      <p:grpSpPr>
        <a:xfrm>
          <a:off x="0" y="0"/>
          <a:ext cx="0" cy="0"/>
          <a:chOff x="0" y="0"/>
          <a:chExt cx="0" cy="0"/>
        </a:xfrm>
      </p:grpSpPr>
      <p:sp>
        <p:nvSpPr>
          <p:cNvPr id="1753" name="Shape 1753"/>
          <p:cNvSpPr txBox="1">
            <a:spLocks noGrp="1"/>
          </p:cNvSpPr>
          <p:nvPr>
            <p:ph type="title"/>
          </p:nvPr>
        </p:nvSpPr>
        <p:spPr>
          <a:xfrm>
            <a:off x="1780800" y="608175"/>
            <a:ext cx="7063500" cy="645300"/>
          </a:xfrm>
          <a:prstGeom prst="rect">
            <a:avLst/>
          </a:prstGeom>
        </p:spPr>
        <p:txBody>
          <a:bodyPr lIns="91425" tIns="91425" rIns="91425" bIns="91425" anchor="b" anchorCtr="0">
            <a:noAutofit/>
          </a:bodyPr>
          <a:lstStyle/>
          <a:p>
            <a:pPr lvl="0" rtl="0">
              <a:spcBef>
                <a:spcPts val="0"/>
              </a:spcBef>
              <a:buNone/>
            </a:pPr>
            <a:r>
              <a:rPr lang="en" sz="3200"/>
              <a:t>Selling Strategies</a:t>
            </a:r>
          </a:p>
        </p:txBody>
      </p:sp>
      <p:sp>
        <p:nvSpPr>
          <p:cNvPr id="1754" name="Shape 1754"/>
          <p:cNvSpPr txBox="1">
            <a:spLocks noGrp="1"/>
          </p:cNvSpPr>
          <p:nvPr>
            <p:ph type="body" idx="1"/>
          </p:nvPr>
        </p:nvSpPr>
        <p:spPr>
          <a:xfrm>
            <a:off x="1028725" y="1336602"/>
            <a:ext cx="6550800" cy="3433500"/>
          </a:xfrm>
          <a:prstGeom prst="rect">
            <a:avLst/>
          </a:prstGeom>
        </p:spPr>
        <p:txBody>
          <a:bodyPr lIns="91425" tIns="91425" rIns="91425" bIns="91425" anchor="t" anchorCtr="0">
            <a:noAutofit/>
          </a:bodyPr>
          <a:lstStyle/>
          <a:p>
            <a:pPr lvl="0" rtl="0">
              <a:spcBef>
                <a:spcPts val="0"/>
              </a:spcBef>
              <a:buNone/>
            </a:pPr>
            <a:r>
              <a:rPr lang="en" sz="1800" b="1" dirty="0"/>
              <a:t>Dominate Method: Direct Sales</a:t>
            </a:r>
          </a:p>
          <a:p>
            <a:pPr lvl="0" rtl="0">
              <a:spcBef>
                <a:spcPts val="0"/>
              </a:spcBef>
              <a:buNone/>
            </a:pPr>
            <a:endParaRPr sz="600" b="1" dirty="0"/>
          </a:p>
          <a:p>
            <a:pPr marL="457200" lvl="0" indent="-228600" rtl="0">
              <a:spcBef>
                <a:spcPts val="0"/>
              </a:spcBef>
              <a:spcAft>
                <a:spcPts val="1000"/>
              </a:spcAft>
            </a:pPr>
            <a:r>
              <a:rPr lang="en" dirty="0"/>
              <a:t>Wharton Center utilizes direct sales through the campus telemarketing service, Greenline. This method is most compatible with its older clientele that predominantly communicates through telephone.</a:t>
            </a:r>
          </a:p>
          <a:p>
            <a:pPr marL="457200" lvl="0" indent="-228600" rtl="0">
              <a:spcBef>
                <a:spcPts val="0"/>
              </a:spcBef>
              <a:spcAft>
                <a:spcPts val="1000"/>
              </a:spcAft>
            </a:pPr>
            <a:r>
              <a:rPr lang="en" dirty="0"/>
              <a:t>Their telemarketing services focus on targeting previous season ticket holders to renew subscriptions, businesses and churches for group sales, schools to attend children’s shows and donors for gifts.</a:t>
            </a:r>
          </a:p>
          <a:p>
            <a:pPr lvl="0" rtl="0">
              <a:spcBef>
                <a:spcPts val="0"/>
              </a:spcBef>
              <a:spcAft>
                <a:spcPts val="1000"/>
              </a:spcAft>
              <a:buNone/>
            </a:pPr>
            <a:r>
              <a:rPr lang="en" sz="1800" b="1" dirty="0"/>
              <a:t>Expand Sales Strategies</a:t>
            </a:r>
          </a:p>
          <a:p>
            <a:pPr marL="457200" lvl="0" indent="-228600" rtl="0">
              <a:spcBef>
                <a:spcPts val="0"/>
              </a:spcBef>
              <a:spcAft>
                <a:spcPts val="1000"/>
              </a:spcAft>
            </a:pPr>
            <a:r>
              <a:rPr lang="en" dirty="0"/>
              <a:t>Use a field salesperson to make presentations to local schools and community groups about the advantages of attending a performance</a:t>
            </a:r>
          </a:p>
          <a:p>
            <a:pPr marL="457200" lvl="0" indent="-228600" rtl="0">
              <a:spcBef>
                <a:spcPts val="0"/>
              </a:spcBef>
              <a:spcAft>
                <a:spcPts val="1000"/>
              </a:spcAft>
            </a:pPr>
            <a:r>
              <a:rPr lang="en" dirty="0"/>
              <a:t>Establish an on-campus digital ticket kiosk to increase ticket sales to students</a:t>
            </a:r>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pic>
        <p:nvPicPr>
          <p:cNvPr id="1755" name="Shape 1755"/>
          <p:cNvPicPr preferRelativeResize="0"/>
          <p:nvPr/>
        </p:nvPicPr>
        <p:blipFill>
          <a:blip r:embed="rId3">
            <a:alphaModFix/>
          </a:blip>
          <a:stretch>
            <a:fillRect/>
          </a:stretch>
        </p:blipFill>
        <p:spPr>
          <a:xfrm>
            <a:off x="7521336" y="1085600"/>
            <a:ext cx="1400498" cy="1408217"/>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pic>
        <p:nvPicPr>
          <p:cNvPr id="1760" name="Shape 1760"/>
          <p:cNvPicPr preferRelativeResize="0"/>
          <p:nvPr/>
        </p:nvPicPr>
        <p:blipFill>
          <a:blip r:embed="rId3">
            <a:alphaModFix/>
          </a:blip>
          <a:stretch>
            <a:fillRect/>
          </a:stretch>
        </p:blipFill>
        <p:spPr>
          <a:xfrm>
            <a:off x="0" y="0"/>
            <a:ext cx="9144000" cy="5143499"/>
          </a:xfrm>
          <a:prstGeom prst="rect">
            <a:avLst/>
          </a:prstGeom>
          <a:noFill/>
          <a:ln>
            <a:noFill/>
          </a:ln>
        </p:spPr>
      </p:pic>
      <p:sp>
        <p:nvSpPr>
          <p:cNvPr id="1761" name="Shape 1761"/>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14. Pricing Objectives &amp; Strategies</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61"/>
                                        </p:tgtEl>
                                        <p:attrNameLst>
                                          <p:attrName>style.visibility</p:attrName>
                                        </p:attrNameLst>
                                      </p:cBhvr>
                                      <p:to>
                                        <p:strVal val="visible"/>
                                      </p:to>
                                    </p:set>
                                    <p:animEffect transition="in" filter="fade">
                                      <p:cBhvr>
                                        <p:cTn id="7" dur="500"/>
                                        <p:tgtEl>
                                          <p:spTgt spid="1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65"/>
        <p:cNvGrpSpPr/>
        <p:nvPr/>
      </p:nvGrpSpPr>
      <p:grpSpPr>
        <a:xfrm>
          <a:off x="0" y="0"/>
          <a:ext cx="0" cy="0"/>
          <a:chOff x="0" y="0"/>
          <a:chExt cx="0" cy="0"/>
        </a:xfrm>
      </p:grpSpPr>
      <p:sp>
        <p:nvSpPr>
          <p:cNvPr id="1766" name="Shape 1766"/>
          <p:cNvSpPr txBox="1">
            <a:spLocks noGrp="1"/>
          </p:cNvSpPr>
          <p:nvPr>
            <p:ph type="title"/>
          </p:nvPr>
        </p:nvSpPr>
        <p:spPr>
          <a:xfrm>
            <a:off x="1780800" y="608175"/>
            <a:ext cx="8513100" cy="645300"/>
          </a:xfrm>
          <a:prstGeom prst="rect">
            <a:avLst/>
          </a:prstGeom>
        </p:spPr>
        <p:txBody>
          <a:bodyPr lIns="91425" tIns="91425" rIns="91425" bIns="91425" anchor="b" anchorCtr="0">
            <a:noAutofit/>
          </a:bodyPr>
          <a:lstStyle/>
          <a:p>
            <a:pPr lvl="0" rtl="0">
              <a:spcBef>
                <a:spcPts val="0"/>
              </a:spcBef>
              <a:buNone/>
            </a:pPr>
            <a:r>
              <a:rPr lang="en" sz="3200"/>
              <a:t>Customer Value Propositions</a:t>
            </a:r>
          </a:p>
        </p:txBody>
      </p:sp>
      <p:sp>
        <p:nvSpPr>
          <p:cNvPr id="1767" name="Shape 1767"/>
          <p:cNvSpPr txBox="1">
            <a:spLocks noGrp="1"/>
          </p:cNvSpPr>
          <p:nvPr>
            <p:ph type="body" idx="1"/>
          </p:nvPr>
        </p:nvSpPr>
        <p:spPr>
          <a:xfrm>
            <a:off x="1178225" y="1486175"/>
            <a:ext cx="3354300" cy="1744500"/>
          </a:xfrm>
          <a:prstGeom prst="rect">
            <a:avLst/>
          </a:prstGeom>
        </p:spPr>
        <p:txBody>
          <a:bodyPr lIns="91425" tIns="91425" rIns="91425" bIns="91425" anchor="t" anchorCtr="0">
            <a:noAutofit/>
          </a:bodyPr>
          <a:lstStyle/>
          <a:p>
            <a:pPr lvl="0" rtl="0">
              <a:spcBef>
                <a:spcPts val="0"/>
              </a:spcBef>
              <a:buNone/>
            </a:pPr>
            <a:r>
              <a:rPr lang="en" sz="1800" b="1" dirty="0"/>
              <a:t>Product Leadership</a:t>
            </a:r>
          </a:p>
          <a:p>
            <a:pPr lvl="0" rtl="0">
              <a:spcBef>
                <a:spcPts val="0"/>
              </a:spcBef>
              <a:buNone/>
            </a:pPr>
            <a:endParaRPr sz="600" b="1" dirty="0"/>
          </a:p>
          <a:p>
            <a:pPr marL="457200" lvl="0" indent="-228600" rtl="0">
              <a:spcBef>
                <a:spcPts val="0"/>
              </a:spcBef>
              <a:spcAft>
                <a:spcPts val="1000"/>
              </a:spcAft>
            </a:pPr>
            <a:r>
              <a:rPr lang="en" dirty="0"/>
              <a:t>Wharton Center creates customer value by striving to bring in higher quality entertainment than other performing arts venues affiliated with universities. This includes debuting new works and presenting the first runs of many Broadway touring productions.</a:t>
            </a:r>
          </a:p>
          <a:p>
            <a:pPr marL="457200" lvl="0" indent="0" rtl="0">
              <a:spcBef>
                <a:spcPts val="0"/>
              </a:spcBef>
              <a:buNone/>
            </a:pPr>
            <a:endParaRPr dirty="0"/>
          </a:p>
          <a:p>
            <a:pPr lvl="0" rtl="0">
              <a:spcBef>
                <a:spcPts val="0"/>
              </a:spcBef>
              <a:buNone/>
            </a:pPr>
            <a:r>
              <a:rPr lang="en" dirty="0"/>
              <a:t>   </a:t>
            </a:r>
          </a:p>
          <a:p>
            <a:pPr lvl="0" rtl="0">
              <a:spcBef>
                <a:spcPts val="0"/>
              </a:spcBef>
              <a:buNone/>
            </a:pPr>
            <a:r>
              <a:rPr lang="en" dirty="0"/>
              <a:t>  </a:t>
            </a:r>
          </a:p>
          <a:p>
            <a:pPr lvl="0" rtl="0">
              <a:spcBef>
                <a:spcPts val="0"/>
              </a:spcBef>
              <a:buNone/>
            </a:pPr>
            <a:endParaRPr dirty="0"/>
          </a:p>
          <a:p>
            <a:pPr lvl="0" rtl="0">
              <a:spcBef>
                <a:spcPts val="0"/>
              </a:spcBef>
              <a:buNone/>
            </a:pPr>
            <a:endParaRPr dirty="0"/>
          </a:p>
          <a:p>
            <a:pPr lvl="0" rtl="0">
              <a:spcBef>
                <a:spcPts val="0"/>
              </a:spcBef>
              <a:buNone/>
            </a:pPr>
            <a:endParaRPr dirty="0"/>
          </a:p>
        </p:txBody>
      </p:sp>
      <p:sp>
        <p:nvSpPr>
          <p:cNvPr id="1768" name="Shape 1768"/>
          <p:cNvSpPr txBox="1"/>
          <p:nvPr/>
        </p:nvSpPr>
        <p:spPr>
          <a:xfrm>
            <a:off x="4532525" y="1486175"/>
            <a:ext cx="3009300" cy="1744500"/>
          </a:xfrm>
          <a:prstGeom prst="rect">
            <a:avLst/>
          </a:prstGeom>
          <a:noFill/>
          <a:ln>
            <a:noFill/>
          </a:ln>
        </p:spPr>
        <p:txBody>
          <a:bodyPr lIns="91425" tIns="91425" rIns="91425" bIns="91425" anchor="t" anchorCtr="0">
            <a:noAutofit/>
          </a:bodyPr>
          <a:lstStyle/>
          <a:p>
            <a:pPr lvl="0" rtl="0">
              <a:spcBef>
                <a:spcPts val="600"/>
              </a:spcBef>
              <a:spcAft>
                <a:spcPts val="1000"/>
              </a:spcAft>
              <a:buClr>
                <a:schemeClr val="dk1"/>
              </a:buClr>
              <a:buSzPct val="61111"/>
              <a:buFont typeface="Arial"/>
              <a:buNone/>
            </a:pPr>
            <a:r>
              <a:rPr lang="en" sz="1800" b="1" dirty="0">
                <a:solidFill>
                  <a:srgbClr val="C6DAEC"/>
                </a:solidFill>
                <a:latin typeface="Muli"/>
                <a:ea typeface="Muli"/>
                <a:cs typeface="Muli"/>
                <a:sym typeface="Muli"/>
              </a:rPr>
              <a:t>Customer Intimacy</a:t>
            </a:r>
          </a:p>
          <a:p>
            <a:pPr marL="457200" lvl="0" indent="-228600" rtl="0">
              <a:spcBef>
                <a:spcPts val="600"/>
              </a:spcBef>
              <a:spcAft>
                <a:spcPts val="1000"/>
              </a:spcAft>
              <a:buClr>
                <a:srgbClr val="19BBD5"/>
              </a:buClr>
              <a:buFont typeface="Muli"/>
              <a:buChar char="◇"/>
            </a:pPr>
            <a:r>
              <a:rPr lang="en" dirty="0">
                <a:solidFill>
                  <a:srgbClr val="C6DAEC"/>
                </a:solidFill>
                <a:latin typeface="Muli"/>
                <a:ea typeface="Muli"/>
                <a:cs typeface="Muli"/>
                <a:sym typeface="Muli"/>
              </a:rPr>
              <a:t>Wharton Center also highly values customer service since the majority of their patrons are donors and they need their donations to survive</a:t>
            </a:r>
          </a:p>
          <a:p>
            <a:pPr marL="457200" lvl="0" indent="-228600" rtl="0">
              <a:spcBef>
                <a:spcPts val="600"/>
              </a:spcBef>
              <a:spcAft>
                <a:spcPts val="1000"/>
              </a:spcAft>
              <a:buClr>
                <a:srgbClr val="19BBD5"/>
              </a:buClr>
              <a:buFont typeface="Muli"/>
              <a:buChar char="◇"/>
            </a:pPr>
            <a:r>
              <a:rPr lang="en" dirty="0">
                <a:solidFill>
                  <a:srgbClr val="C6DAEC"/>
                </a:solidFill>
                <a:latin typeface="Muli"/>
                <a:ea typeface="Muli"/>
                <a:cs typeface="Muli"/>
                <a:sym typeface="Muli"/>
              </a:rPr>
              <a:t>Positive customer experiences instill lasting positive impressions of the organization, resulting in customer loyalty</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pic>
        <p:nvPicPr>
          <p:cNvPr id="1773" name="Shape 1773"/>
          <p:cNvPicPr preferRelativeResize="0"/>
          <p:nvPr/>
        </p:nvPicPr>
        <p:blipFill>
          <a:blip r:embed="rId3">
            <a:alphaModFix/>
          </a:blip>
          <a:stretch>
            <a:fillRect/>
          </a:stretch>
        </p:blipFill>
        <p:spPr>
          <a:xfrm>
            <a:off x="0" y="0"/>
            <a:ext cx="9144000" cy="5143499"/>
          </a:xfrm>
          <a:prstGeom prst="rect">
            <a:avLst/>
          </a:prstGeom>
          <a:noFill/>
          <a:ln>
            <a:noFill/>
          </a:ln>
        </p:spPr>
      </p:pic>
      <p:sp>
        <p:nvSpPr>
          <p:cNvPr id="1774" name="Shape 1774"/>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4800" b="1">
                <a:solidFill>
                  <a:srgbClr val="FFFFFF"/>
                </a:solidFill>
                <a:latin typeface="Nixie One"/>
                <a:ea typeface="Nixie One"/>
                <a:cs typeface="Nixie One"/>
                <a:sym typeface="Nixie One"/>
              </a:rPr>
              <a:t>15. Conclusion</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4"/>
                                        </p:tgtEl>
                                        <p:attrNameLst>
                                          <p:attrName>style.visibility</p:attrName>
                                        </p:attrNameLst>
                                      </p:cBhvr>
                                      <p:to>
                                        <p:strVal val="visible"/>
                                      </p:to>
                                    </p:set>
                                    <p:animEffect transition="in" filter="fade">
                                      <p:cBhvr>
                                        <p:cTn id="7" dur="500"/>
                                        <p:tgtEl>
                                          <p:spTgt spid="1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78"/>
        <p:cNvGrpSpPr/>
        <p:nvPr/>
      </p:nvGrpSpPr>
      <p:grpSpPr>
        <a:xfrm>
          <a:off x="0" y="0"/>
          <a:ext cx="0" cy="0"/>
          <a:chOff x="0" y="0"/>
          <a:chExt cx="0" cy="0"/>
        </a:xfrm>
      </p:grpSpPr>
      <p:sp>
        <p:nvSpPr>
          <p:cNvPr id="1779" name="Shape 1779"/>
          <p:cNvSpPr txBox="1">
            <a:spLocks noGrp="1"/>
          </p:cNvSpPr>
          <p:nvPr>
            <p:ph type="title"/>
          </p:nvPr>
        </p:nvSpPr>
        <p:spPr>
          <a:xfrm>
            <a:off x="1518450" y="735025"/>
            <a:ext cx="7865100" cy="645300"/>
          </a:xfrm>
          <a:prstGeom prst="rect">
            <a:avLst/>
          </a:prstGeom>
        </p:spPr>
        <p:txBody>
          <a:bodyPr lIns="91425" tIns="91425" rIns="91425" bIns="91425" anchor="b" anchorCtr="0">
            <a:noAutofit/>
          </a:bodyPr>
          <a:lstStyle/>
          <a:p>
            <a:pPr lvl="0" rtl="0">
              <a:spcBef>
                <a:spcPts val="0"/>
              </a:spcBef>
              <a:buNone/>
            </a:pPr>
            <a:r>
              <a:rPr lang="en" sz="3000"/>
              <a:t>  What We’ve Learned</a:t>
            </a:r>
          </a:p>
        </p:txBody>
      </p:sp>
      <p:sp>
        <p:nvSpPr>
          <p:cNvPr id="1780" name="Shape 1780"/>
          <p:cNvSpPr txBox="1">
            <a:spLocks noGrp="1"/>
          </p:cNvSpPr>
          <p:nvPr>
            <p:ph type="body" idx="1"/>
          </p:nvPr>
        </p:nvSpPr>
        <p:spPr>
          <a:xfrm>
            <a:off x="1054850" y="1436550"/>
            <a:ext cx="6590100" cy="3433500"/>
          </a:xfrm>
          <a:prstGeom prst="rect">
            <a:avLst/>
          </a:prstGeom>
        </p:spPr>
        <p:txBody>
          <a:bodyPr lIns="91425" tIns="91425" rIns="91425" bIns="91425" anchor="t" anchorCtr="0">
            <a:noAutofit/>
          </a:bodyPr>
          <a:lstStyle/>
          <a:p>
            <a:pPr lvl="0" rtl="0">
              <a:lnSpc>
                <a:spcPct val="125000"/>
              </a:lnSpc>
              <a:spcBef>
                <a:spcPts val="1000"/>
              </a:spcBef>
              <a:buNone/>
            </a:pPr>
            <a:r>
              <a:rPr lang="en"/>
              <a:t>Wharton Center is </a:t>
            </a:r>
            <a:r>
              <a:rPr lang="en" b="1">
                <a:solidFill>
                  <a:srgbClr val="FFFFFF"/>
                </a:solidFill>
              </a:rPr>
              <a:t>Michigan’s largest performing arts center</a:t>
            </a:r>
            <a:r>
              <a:rPr lang="en" b="1"/>
              <a:t> </a:t>
            </a:r>
            <a:r>
              <a:rPr lang="en"/>
              <a:t>and is the largest performing arts center affiliated with a university in the country. It brings in </a:t>
            </a:r>
            <a:r>
              <a:rPr lang="en" b="1">
                <a:solidFill>
                  <a:srgbClr val="FFFFFF"/>
                </a:solidFill>
              </a:rPr>
              <a:t>diverse programming</a:t>
            </a:r>
            <a:r>
              <a:rPr lang="en"/>
              <a:t> with a variety of services in an effort  to draw in diverse audiences representative of the Lansing community. The organization </a:t>
            </a:r>
            <a:r>
              <a:rPr lang="en" b="1">
                <a:solidFill>
                  <a:srgbClr val="FFFFFF"/>
                </a:solidFill>
              </a:rPr>
              <a:t>highly values customer service</a:t>
            </a:r>
            <a:r>
              <a:rPr lang="en"/>
              <a:t> and survives on customer loyalty through season tickets. Overall, a major threat for the organization is their aging clientele and the resulting </a:t>
            </a:r>
            <a:r>
              <a:rPr lang="en" b="1">
                <a:solidFill>
                  <a:srgbClr val="FFFFFF"/>
                </a:solidFill>
              </a:rPr>
              <a:t>need to draw in a younger demographic</a:t>
            </a:r>
            <a:r>
              <a:rPr lang="en"/>
              <a:t>. This can be accomplished through moving away from their focus on traditional advertising to </a:t>
            </a:r>
            <a:r>
              <a:rPr lang="en" b="1">
                <a:solidFill>
                  <a:srgbClr val="FFFFFF"/>
                </a:solidFill>
              </a:rPr>
              <a:t>digital advertising and social media</a:t>
            </a:r>
            <a:r>
              <a:rPr lang="en">
                <a:solidFill>
                  <a:srgbClr val="FFFFFF"/>
                </a:solidFill>
              </a:rPr>
              <a:t> </a:t>
            </a:r>
            <a:r>
              <a:rPr lang="en"/>
              <a:t>in an </a:t>
            </a:r>
            <a:r>
              <a:rPr lang="en" b="1">
                <a:solidFill>
                  <a:srgbClr val="FFFFFF"/>
                </a:solidFill>
              </a:rPr>
              <a:t>effort to engage with students</a:t>
            </a:r>
            <a:r>
              <a:rPr lang="en"/>
              <a:t>. In addition to advertising, the organization could establish an </a:t>
            </a:r>
            <a:r>
              <a:rPr lang="en" b="1">
                <a:solidFill>
                  <a:srgbClr val="FFFFFF"/>
                </a:solidFill>
              </a:rPr>
              <a:t>integrated ticketing app with the athletic department</a:t>
            </a:r>
            <a:r>
              <a:rPr lang="en" b="1"/>
              <a:t> </a:t>
            </a:r>
            <a:r>
              <a:rPr lang="en"/>
              <a:t>to make students more aware of the opportunities offered at Wharton Center. </a:t>
            </a:r>
          </a:p>
          <a:p>
            <a:pPr lvl="0" rtl="0">
              <a:lnSpc>
                <a:spcPct val="115000"/>
              </a:lnSpc>
              <a:spcBef>
                <a:spcPts val="0"/>
              </a:spcBef>
              <a:buNone/>
            </a:pPr>
            <a:endParaRPr sz="1800" b="1"/>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84"/>
        <p:cNvGrpSpPr/>
        <p:nvPr/>
      </p:nvGrpSpPr>
      <p:grpSpPr>
        <a:xfrm>
          <a:off x="0" y="0"/>
          <a:ext cx="0" cy="0"/>
          <a:chOff x="0" y="0"/>
          <a:chExt cx="0" cy="0"/>
        </a:xfrm>
      </p:grpSpPr>
      <p:pic>
        <p:nvPicPr>
          <p:cNvPr id="1785" name="Shape 1785"/>
          <p:cNvPicPr preferRelativeResize="0"/>
          <p:nvPr/>
        </p:nvPicPr>
        <p:blipFill>
          <a:blip r:embed="rId3">
            <a:alphaModFix/>
          </a:blip>
          <a:stretch>
            <a:fillRect/>
          </a:stretch>
        </p:blipFill>
        <p:spPr>
          <a:xfrm>
            <a:off x="0" y="0"/>
            <a:ext cx="9144000" cy="5143499"/>
          </a:xfrm>
          <a:prstGeom prst="rect">
            <a:avLst/>
          </a:prstGeom>
          <a:noFill/>
          <a:ln>
            <a:noFill/>
          </a:ln>
        </p:spPr>
      </p:pic>
      <p:sp>
        <p:nvSpPr>
          <p:cNvPr id="1786" name="Shape 1786"/>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l"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6000" b="1">
                <a:solidFill>
                  <a:srgbClr val="FFFFFF"/>
                </a:solidFill>
                <a:latin typeface="Nixie One"/>
                <a:ea typeface="Nixie One"/>
                <a:cs typeface="Nixie One"/>
                <a:sym typeface="Nixie One"/>
              </a:rPr>
              <a:t>Thank You</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86"/>
                                        </p:tgtEl>
                                        <p:attrNameLst>
                                          <p:attrName>style.visibility</p:attrName>
                                        </p:attrNameLst>
                                      </p:cBhvr>
                                      <p:to>
                                        <p:strVal val="visible"/>
                                      </p:to>
                                    </p:set>
                                    <p:animEffect transition="in" filter="fade">
                                      <p:cBhvr>
                                        <p:cTn id="7" dur="500"/>
                                        <p:tgtEl>
                                          <p:spTgt spid="1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7"/>
        <p:cNvGrpSpPr/>
        <p:nvPr/>
      </p:nvGrpSpPr>
      <p:grpSpPr>
        <a:xfrm>
          <a:off x="0" y="0"/>
          <a:ext cx="0" cy="0"/>
          <a:chOff x="0" y="0"/>
          <a:chExt cx="0" cy="0"/>
        </a:xfrm>
      </p:grpSpPr>
      <p:sp>
        <p:nvSpPr>
          <p:cNvPr id="1478" name="Shape 1478"/>
          <p:cNvSpPr txBox="1">
            <a:spLocks noGrp="1"/>
          </p:cNvSpPr>
          <p:nvPr>
            <p:ph type="body" idx="1"/>
          </p:nvPr>
        </p:nvSpPr>
        <p:spPr>
          <a:xfrm>
            <a:off x="1868425" y="1268525"/>
            <a:ext cx="7116300" cy="1467300"/>
          </a:xfrm>
          <a:prstGeom prst="rect">
            <a:avLst/>
          </a:prstGeom>
          <a:ln>
            <a:noFill/>
          </a:ln>
        </p:spPr>
        <p:txBody>
          <a:bodyPr lIns="91425" tIns="91425" rIns="91425" bIns="91425" anchor="t" anchorCtr="0">
            <a:noAutofit/>
          </a:bodyPr>
          <a:lstStyle/>
          <a:p>
            <a:pPr lvl="0">
              <a:spcBef>
                <a:spcPts val="0"/>
              </a:spcBef>
              <a:buNone/>
            </a:pPr>
            <a:endParaRPr sz="1400" b="1">
              <a:solidFill>
                <a:srgbClr val="CFE2F3"/>
              </a:solidFill>
              <a:latin typeface="Muli"/>
              <a:ea typeface="Muli"/>
              <a:cs typeface="Muli"/>
              <a:sym typeface="Muli"/>
            </a:endParaRPr>
          </a:p>
          <a:p>
            <a:pPr lvl="0" rtl="0">
              <a:spcBef>
                <a:spcPts val="0"/>
              </a:spcBef>
              <a:buNone/>
            </a:pPr>
            <a:r>
              <a:rPr lang="en" sz="2000">
                <a:solidFill>
                  <a:srgbClr val="CFE2F3"/>
                </a:solidFill>
                <a:latin typeface="Muli"/>
                <a:ea typeface="Muli"/>
                <a:cs typeface="Muli"/>
                <a:sym typeface="Muli"/>
              </a:rPr>
              <a:t>“The mission of Wharton Center is to enrich the lives of Michigan residents and strengthen the value of the arts in everyday life by serving as a leading resource for renowned arts entertainment and education programs.”</a:t>
            </a:r>
          </a:p>
        </p:txBody>
      </p:sp>
      <p:sp>
        <p:nvSpPr>
          <p:cNvPr id="1479" name="Shape 1479"/>
          <p:cNvSpPr txBox="1">
            <a:spLocks noGrp="1"/>
          </p:cNvSpPr>
          <p:nvPr>
            <p:ph type="title" idx="4294967295"/>
          </p:nvPr>
        </p:nvSpPr>
        <p:spPr>
          <a:xfrm>
            <a:off x="1943400" y="745025"/>
            <a:ext cx="8150700" cy="645300"/>
          </a:xfrm>
          <a:prstGeom prst="rect">
            <a:avLst/>
          </a:prstGeom>
        </p:spPr>
        <p:txBody>
          <a:bodyPr lIns="91425" tIns="91425" rIns="91425" bIns="91425" anchor="b" anchorCtr="0">
            <a:noAutofit/>
          </a:bodyPr>
          <a:lstStyle/>
          <a:p>
            <a:pPr lvl="0" rtl="0">
              <a:spcBef>
                <a:spcPts val="0"/>
              </a:spcBef>
              <a:buNone/>
            </a:pPr>
            <a:r>
              <a:rPr lang="en"/>
              <a:t>Mission Statement </a:t>
            </a:r>
          </a:p>
        </p:txBody>
      </p:sp>
      <p:pic>
        <p:nvPicPr>
          <p:cNvPr id="1480" name="Shape 1480"/>
          <p:cNvPicPr preferRelativeResize="0"/>
          <p:nvPr/>
        </p:nvPicPr>
        <p:blipFill>
          <a:blip r:embed="rId3">
            <a:alphaModFix/>
          </a:blip>
          <a:stretch>
            <a:fillRect/>
          </a:stretch>
        </p:blipFill>
        <p:spPr>
          <a:xfrm>
            <a:off x="3208225" y="3127799"/>
            <a:ext cx="4024550" cy="17420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pic>
        <p:nvPicPr>
          <p:cNvPr id="1485" name="Shape 1485"/>
          <p:cNvPicPr preferRelativeResize="0"/>
          <p:nvPr/>
        </p:nvPicPr>
        <p:blipFill>
          <a:blip r:embed="rId3">
            <a:alphaModFix/>
          </a:blip>
          <a:stretch>
            <a:fillRect/>
          </a:stretch>
        </p:blipFill>
        <p:spPr>
          <a:xfrm>
            <a:off x="0" y="0"/>
            <a:ext cx="9144000" cy="5143499"/>
          </a:xfrm>
          <a:prstGeom prst="rect">
            <a:avLst/>
          </a:prstGeom>
          <a:noFill/>
          <a:ln>
            <a:noFill/>
          </a:ln>
        </p:spPr>
      </p:pic>
      <p:sp>
        <p:nvSpPr>
          <p:cNvPr id="1486" name="Shape 1486"/>
          <p:cNvSpPr txBox="1"/>
          <p:nvPr/>
        </p:nvSpPr>
        <p:spPr>
          <a:xfrm>
            <a:off x="740150" y="871350"/>
            <a:ext cx="7804200" cy="3372600"/>
          </a:xfrm>
          <a:prstGeom prst="rect">
            <a:avLst/>
          </a:prstGeom>
          <a:solidFill>
            <a:srgbClr val="000000">
              <a:alpha val="75380"/>
            </a:srgbClr>
          </a:solidFill>
          <a:ln>
            <a:noFill/>
          </a:ln>
        </p:spPr>
        <p:txBody>
          <a:bodyPr lIns="91425" tIns="91425" rIns="91425" bIns="91425" anchor="t" anchorCtr="0">
            <a:noAutofit/>
          </a:bodyPr>
          <a:lstStyle/>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3000">
              <a:solidFill>
                <a:srgbClr val="19BBD5"/>
              </a:solidFill>
              <a:latin typeface="Nixie One"/>
              <a:ea typeface="Nixie One"/>
              <a:cs typeface="Nixie One"/>
              <a:sym typeface="Nixie One"/>
            </a:endParaRPr>
          </a:p>
          <a:p>
            <a:pPr lvl="0" algn="ctr" rtl="0">
              <a:spcBef>
                <a:spcPts val="0"/>
              </a:spcBef>
              <a:buNone/>
            </a:pPr>
            <a:endParaRPr sz="1800">
              <a:solidFill>
                <a:srgbClr val="19BBD5"/>
              </a:solidFill>
              <a:latin typeface="Nixie One"/>
              <a:ea typeface="Nixie One"/>
              <a:cs typeface="Nixie One"/>
              <a:sym typeface="Nixie One"/>
            </a:endParaRPr>
          </a:p>
          <a:p>
            <a:pPr lvl="0" algn="ctr" rtl="0">
              <a:spcBef>
                <a:spcPts val="0"/>
              </a:spcBef>
              <a:buNone/>
            </a:pPr>
            <a:r>
              <a:rPr lang="en" sz="3000" b="1">
                <a:solidFill>
                  <a:srgbClr val="FFFFFF"/>
                </a:solidFill>
                <a:latin typeface="Nixie One"/>
                <a:ea typeface="Nixie One"/>
                <a:cs typeface="Nixie One"/>
                <a:sym typeface="Nixie One"/>
              </a:rPr>
              <a:t>2. The Marketing Strategy </a:t>
            </a:r>
          </a:p>
          <a:p>
            <a:pPr lvl="0" algn="ctr" rtl="0">
              <a:spcBef>
                <a:spcPts val="0"/>
              </a:spcBef>
              <a:buNone/>
            </a:pPr>
            <a:r>
              <a:rPr lang="en" sz="3000" b="1">
                <a:solidFill>
                  <a:srgbClr val="FFFFFF"/>
                </a:solidFill>
                <a:latin typeface="Nixie One"/>
                <a:ea typeface="Nixie One"/>
                <a:cs typeface="Nixie One"/>
                <a:sym typeface="Nixie One"/>
              </a:rPr>
              <a:t>&amp; Planning Process</a:t>
            </a: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3600" b="1">
              <a:solidFill>
                <a:srgbClr val="FFFFFF"/>
              </a:solidFill>
              <a:latin typeface="Nixie One"/>
              <a:ea typeface="Nixie One"/>
              <a:cs typeface="Nixie One"/>
              <a:sym typeface="Nixie One"/>
            </a:endParaRPr>
          </a:p>
          <a:p>
            <a:pPr lvl="0" algn="ctr" rtl="0">
              <a:spcBef>
                <a:spcPts val="0"/>
              </a:spcBef>
              <a:buNone/>
            </a:pPr>
            <a:endParaRPr sz="2400" b="1">
              <a:solidFill>
                <a:srgbClr val="FFFFFF"/>
              </a:solidFill>
              <a:latin typeface="Nixie One"/>
              <a:ea typeface="Nixie One"/>
              <a:cs typeface="Nixie One"/>
              <a:sym typeface="Nixie One"/>
            </a:endParaRPr>
          </a:p>
          <a:p>
            <a:pPr lvl="0" algn="ctr" rtl="0">
              <a:spcBef>
                <a:spcPts val="0"/>
              </a:spcBef>
              <a:buNone/>
            </a:pPr>
            <a:endParaRPr b="1">
              <a:solidFill>
                <a:srgbClr val="19BBD5"/>
              </a:solidFill>
              <a:latin typeface="Nixie One"/>
              <a:ea typeface="Nixie One"/>
              <a:cs typeface="Nixie One"/>
              <a:sym typeface="Nixie One"/>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86"/>
                                        </p:tgtEl>
                                        <p:attrNameLst>
                                          <p:attrName>style.visibility</p:attrName>
                                        </p:attrNameLst>
                                      </p:cBhvr>
                                      <p:to>
                                        <p:strVal val="visible"/>
                                      </p:to>
                                    </p:set>
                                    <p:animEffect transition="in" filter="fade">
                                      <p:cBhvr>
                                        <p:cTn id="7" dur="500"/>
                                        <p:tgtEl>
                                          <p:spTgt spid="1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0"/>
        <p:cNvGrpSpPr/>
        <p:nvPr/>
      </p:nvGrpSpPr>
      <p:grpSpPr>
        <a:xfrm>
          <a:off x="0" y="0"/>
          <a:ext cx="0" cy="0"/>
          <a:chOff x="0" y="0"/>
          <a:chExt cx="0" cy="0"/>
        </a:xfrm>
      </p:grpSpPr>
      <p:sp>
        <p:nvSpPr>
          <p:cNvPr id="1491" name="Shape 1491"/>
          <p:cNvSpPr txBox="1">
            <a:spLocks noGrp="1"/>
          </p:cNvSpPr>
          <p:nvPr>
            <p:ph type="body" idx="1"/>
          </p:nvPr>
        </p:nvSpPr>
        <p:spPr>
          <a:xfrm>
            <a:off x="864175" y="1960350"/>
            <a:ext cx="3199200" cy="2663700"/>
          </a:xfrm>
          <a:prstGeom prst="rect">
            <a:avLst/>
          </a:prstGeom>
        </p:spPr>
        <p:txBody>
          <a:bodyPr lIns="91425" tIns="91425" rIns="91425" bIns="91425" anchor="t" anchorCtr="0">
            <a:noAutofit/>
          </a:bodyPr>
          <a:lstStyle/>
          <a:p>
            <a:pPr lvl="0" rtl="0">
              <a:spcBef>
                <a:spcPts val="0"/>
              </a:spcBef>
              <a:buNone/>
            </a:pPr>
            <a:r>
              <a:rPr lang="en" sz="1600" b="1">
                <a:solidFill>
                  <a:schemeClr val="accent1"/>
                </a:solidFill>
              </a:rPr>
              <a:t>Core Values</a:t>
            </a:r>
          </a:p>
          <a:p>
            <a:pPr marL="457200" lvl="0" indent="-330200" rtl="0">
              <a:spcBef>
                <a:spcPts val="0"/>
              </a:spcBef>
              <a:spcAft>
                <a:spcPts val="1000"/>
              </a:spcAft>
              <a:buSzPct val="100000"/>
            </a:pPr>
            <a:r>
              <a:rPr lang="en" sz="1600"/>
              <a:t>Provide a diverse selection of leading performing arts shows</a:t>
            </a:r>
          </a:p>
          <a:p>
            <a:pPr marL="457200" lvl="0" indent="-330200" rtl="0">
              <a:spcBef>
                <a:spcPts val="0"/>
              </a:spcBef>
              <a:spcAft>
                <a:spcPts val="1000"/>
              </a:spcAft>
              <a:buSzPct val="100000"/>
            </a:pPr>
            <a:r>
              <a:rPr lang="en" sz="1600"/>
              <a:t>Promote and enrich the culture of Michigan State University campus life</a:t>
            </a:r>
          </a:p>
          <a:p>
            <a:pPr marL="457200" lvl="0" indent="-330200" rtl="0">
              <a:spcBef>
                <a:spcPts val="0"/>
              </a:spcBef>
              <a:spcAft>
                <a:spcPts val="1000"/>
              </a:spcAft>
              <a:buSzPct val="100000"/>
            </a:pPr>
            <a:r>
              <a:rPr lang="en" sz="1600"/>
              <a:t>Leading non-profit organization on campus</a:t>
            </a:r>
          </a:p>
        </p:txBody>
      </p:sp>
      <p:sp>
        <p:nvSpPr>
          <p:cNvPr id="1492" name="Shape 1492"/>
          <p:cNvSpPr txBox="1">
            <a:spLocks noGrp="1"/>
          </p:cNvSpPr>
          <p:nvPr>
            <p:ph type="title"/>
          </p:nvPr>
        </p:nvSpPr>
        <p:spPr>
          <a:xfrm>
            <a:off x="1734000" y="1252100"/>
            <a:ext cx="7278600" cy="645300"/>
          </a:xfrm>
          <a:prstGeom prst="rect">
            <a:avLst/>
          </a:prstGeom>
        </p:spPr>
        <p:txBody>
          <a:bodyPr lIns="91425" tIns="91425" rIns="91425" bIns="91425" anchor="b" anchorCtr="0">
            <a:noAutofit/>
          </a:bodyPr>
          <a:lstStyle/>
          <a:p>
            <a:pPr lvl="0" rtl="0">
              <a:spcBef>
                <a:spcPts val="0"/>
              </a:spcBef>
              <a:buNone/>
            </a:pPr>
            <a:r>
              <a:rPr lang="en"/>
              <a:t>The Marketing Strategy &amp; Planning Process</a:t>
            </a:r>
          </a:p>
        </p:txBody>
      </p:sp>
      <p:sp>
        <p:nvSpPr>
          <p:cNvPr id="1493" name="Shape 1493"/>
          <p:cNvSpPr txBox="1">
            <a:spLocks noGrp="1"/>
          </p:cNvSpPr>
          <p:nvPr>
            <p:ph type="body" idx="2"/>
          </p:nvPr>
        </p:nvSpPr>
        <p:spPr>
          <a:xfrm>
            <a:off x="4410024" y="2007175"/>
            <a:ext cx="3199200" cy="2663700"/>
          </a:xfrm>
          <a:prstGeom prst="rect">
            <a:avLst/>
          </a:prstGeom>
        </p:spPr>
        <p:txBody>
          <a:bodyPr lIns="91425" tIns="91425" rIns="91425" bIns="91425" anchor="t" anchorCtr="0">
            <a:noAutofit/>
          </a:bodyPr>
          <a:lstStyle/>
          <a:p>
            <a:pPr lvl="0" rtl="0">
              <a:spcBef>
                <a:spcPts val="0"/>
              </a:spcBef>
              <a:buNone/>
            </a:pPr>
            <a:r>
              <a:rPr lang="en" sz="1600" b="1">
                <a:solidFill>
                  <a:schemeClr val="accent1"/>
                </a:solidFill>
              </a:rPr>
              <a:t>Business Definition</a:t>
            </a:r>
          </a:p>
          <a:p>
            <a:pPr lvl="0">
              <a:spcBef>
                <a:spcPts val="0"/>
              </a:spcBef>
              <a:buNone/>
            </a:pPr>
            <a:r>
              <a:rPr lang="en" sz="1600"/>
              <a:t>Wharton Center’s mission is to enrich the lives of Michigan residents and strengthen the value of the arts in everyday life by serving as a leading resource for renowned arts entertainment and arts education programs.</a:t>
            </a:r>
          </a:p>
          <a:p>
            <a:pPr lvl="0">
              <a:spcBef>
                <a:spcPts val="0"/>
              </a:spcBef>
              <a:buNone/>
            </a:pPr>
            <a:endParaRPr/>
          </a:p>
          <a:p>
            <a:pPr lvl="0">
              <a:spcBef>
                <a:spcPts val="0"/>
              </a:spcBef>
              <a:buNone/>
            </a:pPr>
            <a:endParaRPr/>
          </a:p>
          <a:p>
            <a:pPr lvl="0" rtl="0">
              <a:spcBef>
                <a:spcPts val="0"/>
              </a:spcBef>
              <a:buNone/>
            </a:pPr>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7"/>
        <p:cNvGrpSpPr/>
        <p:nvPr/>
      </p:nvGrpSpPr>
      <p:grpSpPr>
        <a:xfrm>
          <a:off x="0" y="0"/>
          <a:ext cx="0" cy="0"/>
          <a:chOff x="0" y="0"/>
          <a:chExt cx="0" cy="0"/>
        </a:xfrm>
      </p:grpSpPr>
      <p:sp>
        <p:nvSpPr>
          <p:cNvPr id="1498" name="Shape 1498"/>
          <p:cNvSpPr txBox="1">
            <a:spLocks noGrp="1"/>
          </p:cNvSpPr>
          <p:nvPr>
            <p:ph type="body" idx="1"/>
          </p:nvPr>
        </p:nvSpPr>
        <p:spPr>
          <a:xfrm>
            <a:off x="854800" y="1857300"/>
            <a:ext cx="3199200" cy="2663700"/>
          </a:xfrm>
          <a:prstGeom prst="rect">
            <a:avLst/>
          </a:prstGeom>
        </p:spPr>
        <p:txBody>
          <a:bodyPr lIns="91425" tIns="91425" rIns="91425" bIns="91425" anchor="t" anchorCtr="0">
            <a:noAutofit/>
          </a:bodyPr>
          <a:lstStyle/>
          <a:p>
            <a:pPr lvl="0" rtl="0">
              <a:spcBef>
                <a:spcPts val="0"/>
              </a:spcBef>
              <a:buNone/>
            </a:pPr>
            <a:r>
              <a:rPr lang="en" b="1">
                <a:solidFill>
                  <a:schemeClr val="accent1"/>
                </a:solidFill>
              </a:rPr>
              <a:t>Strategic Direction</a:t>
            </a:r>
          </a:p>
          <a:p>
            <a:pPr marL="457200" lvl="0" indent="-228600">
              <a:lnSpc>
                <a:spcPct val="115000"/>
              </a:lnSpc>
              <a:spcBef>
                <a:spcPts val="0"/>
              </a:spcBef>
            </a:pPr>
            <a:r>
              <a:rPr lang="en"/>
              <a:t>To be an industry leader in putting on top-class performing arts shows and entertainment</a:t>
            </a:r>
          </a:p>
          <a:p>
            <a:pPr lvl="0" rtl="0">
              <a:spcBef>
                <a:spcPts val="0"/>
              </a:spcBef>
              <a:buNone/>
            </a:pPr>
            <a:endParaRPr/>
          </a:p>
        </p:txBody>
      </p:sp>
      <p:sp>
        <p:nvSpPr>
          <p:cNvPr id="1499" name="Shape 1499"/>
          <p:cNvSpPr txBox="1">
            <a:spLocks noGrp="1"/>
          </p:cNvSpPr>
          <p:nvPr>
            <p:ph type="title"/>
          </p:nvPr>
        </p:nvSpPr>
        <p:spPr>
          <a:xfrm>
            <a:off x="1734000" y="1252100"/>
            <a:ext cx="7278600" cy="645300"/>
          </a:xfrm>
          <a:prstGeom prst="rect">
            <a:avLst/>
          </a:prstGeom>
        </p:spPr>
        <p:txBody>
          <a:bodyPr lIns="91425" tIns="91425" rIns="91425" bIns="91425" anchor="b" anchorCtr="0">
            <a:noAutofit/>
          </a:bodyPr>
          <a:lstStyle/>
          <a:p>
            <a:pPr lvl="0" rtl="0">
              <a:spcBef>
                <a:spcPts val="0"/>
              </a:spcBef>
              <a:buNone/>
            </a:pPr>
            <a:r>
              <a:rPr lang="en"/>
              <a:t>The Marketing Strategy &amp; Planning Process</a:t>
            </a:r>
          </a:p>
        </p:txBody>
      </p:sp>
      <p:sp>
        <p:nvSpPr>
          <p:cNvPr id="1500" name="Shape 1500"/>
          <p:cNvSpPr txBox="1">
            <a:spLocks noGrp="1"/>
          </p:cNvSpPr>
          <p:nvPr>
            <p:ph type="body" idx="2"/>
          </p:nvPr>
        </p:nvSpPr>
        <p:spPr>
          <a:xfrm>
            <a:off x="4053999" y="1857300"/>
            <a:ext cx="3199200" cy="2663700"/>
          </a:xfrm>
          <a:prstGeom prst="rect">
            <a:avLst/>
          </a:prstGeom>
        </p:spPr>
        <p:txBody>
          <a:bodyPr lIns="91425" tIns="91425" rIns="91425" bIns="91425" anchor="t" anchorCtr="0">
            <a:noAutofit/>
          </a:bodyPr>
          <a:lstStyle/>
          <a:p>
            <a:pPr lvl="0" rtl="0">
              <a:spcBef>
                <a:spcPts val="0"/>
              </a:spcBef>
              <a:buNone/>
            </a:pPr>
            <a:r>
              <a:rPr lang="en" b="1">
                <a:solidFill>
                  <a:schemeClr val="accent1"/>
                </a:solidFill>
              </a:rPr>
              <a:t>Core &amp; Distinctive Competencies</a:t>
            </a:r>
          </a:p>
          <a:p>
            <a:pPr marL="457200" lvl="0" indent="-228600" rtl="0">
              <a:lnSpc>
                <a:spcPct val="115000"/>
              </a:lnSpc>
              <a:spcBef>
                <a:spcPts val="0"/>
              </a:spcBef>
            </a:pPr>
            <a:r>
              <a:rPr lang="en"/>
              <a:t>Largest performing arts center in Michigan</a:t>
            </a:r>
          </a:p>
          <a:p>
            <a:pPr marL="457200" lvl="0" indent="-228600" rtl="0">
              <a:lnSpc>
                <a:spcPct val="115000"/>
              </a:lnSpc>
              <a:spcBef>
                <a:spcPts val="0"/>
              </a:spcBef>
            </a:pPr>
            <a:r>
              <a:rPr lang="en"/>
              <a:t>Leading venue out of all the Big Ten universities</a:t>
            </a:r>
          </a:p>
          <a:p>
            <a:pPr marL="457200" lvl="0" indent="-228600" rtl="0">
              <a:lnSpc>
                <a:spcPct val="115000"/>
              </a:lnSpc>
              <a:spcBef>
                <a:spcPts val="0"/>
              </a:spcBef>
            </a:pPr>
            <a:r>
              <a:rPr lang="en"/>
              <a:t>Non-profit </a:t>
            </a:r>
          </a:p>
          <a:p>
            <a:pPr marL="457200" lvl="0" indent="-228600" rtl="0">
              <a:lnSpc>
                <a:spcPct val="115000"/>
              </a:lnSpc>
              <a:spcBef>
                <a:spcPts val="0"/>
              </a:spcBef>
            </a:pPr>
            <a:r>
              <a:rPr lang="en"/>
              <a:t>Student discounts </a:t>
            </a:r>
          </a:p>
        </p:txBody>
      </p:sp>
      <p:sp>
        <p:nvSpPr>
          <p:cNvPr id="1501" name="Shape 1501"/>
          <p:cNvSpPr txBox="1"/>
          <p:nvPr/>
        </p:nvSpPr>
        <p:spPr>
          <a:xfrm>
            <a:off x="854800" y="3756925"/>
            <a:ext cx="6837000" cy="1068000"/>
          </a:xfrm>
          <a:prstGeom prst="rect">
            <a:avLst/>
          </a:prstGeom>
          <a:noFill/>
          <a:ln>
            <a:noFill/>
          </a:ln>
        </p:spPr>
        <p:txBody>
          <a:bodyPr lIns="91425" tIns="91425" rIns="91425" bIns="91425" anchor="t" anchorCtr="0">
            <a:noAutofit/>
          </a:bodyPr>
          <a:lstStyle/>
          <a:p>
            <a:pPr lvl="0">
              <a:spcBef>
                <a:spcPts val="0"/>
              </a:spcBef>
              <a:buNone/>
            </a:pPr>
            <a:r>
              <a:rPr lang="en" b="1">
                <a:solidFill>
                  <a:schemeClr val="accent1"/>
                </a:solidFill>
                <a:latin typeface="Muli"/>
                <a:ea typeface="Muli"/>
                <a:cs typeface="Muli"/>
                <a:sym typeface="Muli"/>
              </a:rPr>
              <a:t>Dominant Strategy:</a:t>
            </a:r>
          </a:p>
          <a:p>
            <a:pPr lvl="0">
              <a:spcBef>
                <a:spcPts val="0"/>
              </a:spcBef>
              <a:buNone/>
            </a:pPr>
            <a:r>
              <a:rPr lang="en">
                <a:solidFill>
                  <a:srgbClr val="C9DAF8"/>
                </a:solidFill>
                <a:latin typeface="Muli"/>
                <a:ea typeface="Muli"/>
                <a:cs typeface="Muli"/>
                <a:sym typeface="Muli"/>
              </a:rPr>
              <a:t>Wharton Center uses a differentiation approach. They distinguish themselves from competitors by offering world-renowned Broadway and performing arts programming to MSU, with far better quality than other university institutions. This differentiation depicts MSU as highly-valuing the arts on campus. </a:t>
            </a: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5"/>
        <p:cNvGrpSpPr/>
        <p:nvPr/>
      </p:nvGrpSpPr>
      <p:grpSpPr>
        <a:xfrm>
          <a:off x="0" y="0"/>
          <a:ext cx="0" cy="0"/>
          <a:chOff x="0" y="0"/>
          <a:chExt cx="0" cy="0"/>
        </a:xfrm>
      </p:grpSpPr>
      <p:sp>
        <p:nvSpPr>
          <p:cNvPr id="1506" name="Shape 1506"/>
          <p:cNvSpPr txBox="1">
            <a:spLocks noGrp="1"/>
          </p:cNvSpPr>
          <p:nvPr>
            <p:ph type="title"/>
          </p:nvPr>
        </p:nvSpPr>
        <p:spPr>
          <a:xfrm>
            <a:off x="2219875" y="826850"/>
            <a:ext cx="8854200" cy="645300"/>
          </a:xfrm>
          <a:prstGeom prst="rect">
            <a:avLst/>
          </a:prstGeom>
        </p:spPr>
        <p:txBody>
          <a:bodyPr lIns="91425" tIns="91425" rIns="91425" bIns="91425" anchor="b" anchorCtr="0">
            <a:noAutofit/>
          </a:bodyPr>
          <a:lstStyle/>
          <a:p>
            <a:pPr lvl="0">
              <a:spcBef>
                <a:spcPts val="0"/>
              </a:spcBef>
              <a:buNone/>
            </a:pPr>
            <a:r>
              <a:rPr lang="en" sz="3600"/>
              <a:t>Strategy in Action: </a:t>
            </a:r>
          </a:p>
          <a:p>
            <a:pPr lvl="0">
              <a:spcBef>
                <a:spcPts val="0"/>
              </a:spcBef>
              <a:buNone/>
            </a:pPr>
            <a:r>
              <a:rPr lang="en" sz="3600"/>
              <a:t>Season Announcement</a:t>
            </a:r>
          </a:p>
        </p:txBody>
      </p:sp>
      <p:pic>
        <p:nvPicPr>
          <p:cNvPr id="2" name="c66Ze2nxo1o"/>
          <p:cNvPicPr>
            <a:picLocks noRot="1" noChangeAspect="1"/>
          </p:cNvPicPr>
          <p:nvPr>
            <a:videoFile r:link="rId1"/>
          </p:nvPr>
        </p:nvPicPr>
        <p:blipFill>
          <a:blip r:embed="rId4"/>
          <a:stretch>
            <a:fillRect/>
          </a:stretch>
        </p:blipFill>
        <p:spPr>
          <a:xfrm>
            <a:off x="1392964" y="1598063"/>
            <a:ext cx="5864313" cy="3298676"/>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mogen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1996</Words>
  <Application>Microsoft Office PowerPoint</Application>
  <PresentationFormat>On-screen Show (16:9)</PresentationFormat>
  <Paragraphs>441</Paragraphs>
  <Slides>47</Slides>
  <Notes>47</Notes>
  <HiddenSlides>0</HiddenSlides>
  <MMClips>3</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Muli</vt:lpstr>
      <vt:lpstr>Nixie One</vt:lpstr>
      <vt:lpstr>simple-light-2</vt:lpstr>
      <vt:lpstr>Imogen template</vt:lpstr>
      <vt:lpstr>PowerPoint Presentation</vt:lpstr>
      <vt:lpstr>Topics to Be Covered:</vt:lpstr>
      <vt:lpstr>PowerPoint Presentation</vt:lpstr>
      <vt:lpstr>An Overview of Wharton Center</vt:lpstr>
      <vt:lpstr>Mission Statement </vt:lpstr>
      <vt:lpstr>PowerPoint Presentation</vt:lpstr>
      <vt:lpstr>The Marketing Strategy &amp; Planning Process</vt:lpstr>
      <vt:lpstr>The Marketing Strategy &amp; Planning Process</vt:lpstr>
      <vt:lpstr>Strategy in Action:  Season Announcement</vt:lpstr>
      <vt:lpstr>PowerPoint Presentation</vt:lpstr>
      <vt:lpstr>Internet Marketing Benefits</vt:lpstr>
      <vt:lpstr>PowerPoint Presentation</vt:lpstr>
      <vt:lpstr>The Marketing Research Process</vt:lpstr>
      <vt:lpstr>Research Area for  Wharton Center</vt:lpstr>
      <vt:lpstr>Marketing Information &amp; Research</vt:lpstr>
      <vt:lpstr>PowerPoint Presentation</vt:lpstr>
      <vt:lpstr>Understanding Consumer Behavior</vt:lpstr>
      <vt:lpstr>PowerPoint Presentation</vt:lpstr>
      <vt:lpstr>Creating Customer Satisfaction </vt:lpstr>
      <vt:lpstr>Loyalty in Action:  Season Ticket Subscription</vt:lpstr>
      <vt:lpstr>Creating Additional  Customer Loyalty</vt:lpstr>
      <vt:lpstr>PowerPoint Presentation</vt:lpstr>
      <vt:lpstr>Segmentation Strategy: Possible Variables &amp; Categories</vt:lpstr>
      <vt:lpstr>  Differentiated Marketing Strategy</vt:lpstr>
      <vt:lpstr>Positioning Map</vt:lpstr>
      <vt:lpstr>PowerPoint Presentation</vt:lpstr>
      <vt:lpstr>Brand Equity</vt:lpstr>
      <vt:lpstr>Brand Strategy</vt:lpstr>
      <vt:lpstr>PowerPoint Presentation</vt:lpstr>
      <vt:lpstr>Goods and Services</vt:lpstr>
      <vt:lpstr>Customer Evaluation</vt:lpstr>
      <vt:lpstr>PowerPoint Presentation</vt:lpstr>
      <vt:lpstr>Product Development</vt:lpstr>
      <vt:lpstr>Product Life Cycle</vt:lpstr>
      <vt:lpstr>PowerPoint Presentation</vt:lpstr>
      <vt:lpstr>Integrated Marketing  Communication Objectives </vt:lpstr>
      <vt:lpstr>Integrated Marketing Communication Campaign </vt:lpstr>
      <vt:lpstr>PowerPoint Presentation</vt:lpstr>
      <vt:lpstr>Mass Communication Strategy</vt:lpstr>
      <vt:lpstr>Media Outlets </vt:lpstr>
      <vt:lpstr>PowerPoint Presentation</vt:lpstr>
      <vt:lpstr>Selling Strategies</vt:lpstr>
      <vt:lpstr>PowerPoint Presentation</vt:lpstr>
      <vt:lpstr>Customer Value Propositions</vt:lpstr>
      <vt:lpstr>PowerPoint Presentation</vt:lpstr>
      <vt:lpstr>  What We’ve Learned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Kring</dc:creator>
  <cp:lastModifiedBy>Laura Kring</cp:lastModifiedBy>
  <cp:revision>6</cp:revision>
  <dcterms:modified xsi:type="dcterms:W3CDTF">2016-11-21T16:54:40Z</dcterms:modified>
</cp:coreProperties>
</file>